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2" r:id="rId9"/>
    <p:sldId id="292" r:id="rId10"/>
    <p:sldId id="263" r:id="rId11"/>
    <p:sldId id="290" r:id="rId12"/>
    <p:sldId id="264" r:id="rId13"/>
    <p:sldId id="265" r:id="rId14"/>
    <p:sldId id="289" r:id="rId15"/>
    <p:sldId id="266" r:id="rId16"/>
    <p:sldId id="267" r:id="rId17"/>
    <p:sldId id="291" r:id="rId18"/>
    <p:sldId id="282" r:id="rId19"/>
    <p:sldId id="293" r:id="rId20"/>
    <p:sldId id="273" r:id="rId21"/>
    <p:sldId id="269" r:id="rId22"/>
    <p:sldId id="268" r:id="rId23"/>
    <p:sldId id="294" r:id="rId24"/>
    <p:sldId id="287" r:id="rId25"/>
    <p:sldId id="274" r:id="rId26"/>
    <p:sldId id="283" r:id="rId27"/>
    <p:sldId id="286" r:id="rId28"/>
    <p:sldId id="284" r:id="rId29"/>
    <p:sldId id="285" r:id="rId30"/>
    <p:sldId id="270" r:id="rId31"/>
    <p:sldId id="27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5"/>
    <p:restoredTop sz="69660"/>
  </p:normalViewPr>
  <p:slideViewPr>
    <p:cSldViewPr snapToGrid="0" snapToObjects="1">
      <p:cViewPr varScale="1">
        <p:scale>
          <a:sx n="87" d="100"/>
          <a:sy n="87" d="100"/>
        </p:scale>
        <p:origin x="4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52EB0-2467-904F-8C4D-0F4F506F3833}" type="datetimeFigureOut">
              <a:rPr lang="en-US" smtClean="0"/>
              <a:t>9/27/22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F751B6-92F6-0941-8950-7E4D46DCA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04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751B6-92F6-0941-8950-7E4D46DCA4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460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751B6-92F6-0941-8950-7E4D46DCA4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367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751B6-92F6-0941-8950-7E4D46DCA4B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915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751B6-92F6-0941-8950-7E4D46DCA4B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702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751B6-92F6-0941-8950-7E4D46DCA4B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057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" name="Google Shape;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4585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751B6-92F6-0941-8950-7E4D46DCA4B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75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751B6-92F6-0941-8950-7E4D46DCA4B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9390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751B6-92F6-0941-8950-7E4D46DCA4B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414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EE09F-0B73-7048-8B6A-F4523D8392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1CB887-B159-7646-9551-21F78AF18F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42DD8-7C0E-3D44-90F7-8FE8B2F282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3674"/>
            <a:ext cx="2743200" cy="365125"/>
          </a:xfrm>
        </p:spPr>
        <p:txBody>
          <a:bodyPr/>
          <a:lstStyle/>
          <a:p>
            <a:fld id="{1C92B03C-2D55-854B-AAB4-EE8F47DDCEA9}" type="datetime3">
              <a:rPr lang="en-US" smtClean="0"/>
              <a:t>27 September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2ED77-BA6E-AF42-A858-E0DA0B99A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F7134-D4E7-9648-8B8C-828E20E3C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89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6DB33-E818-4B4C-A421-83C01E99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D31538-DEE4-FB46-A473-C55A2A7A16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E9E4C-B728-E34F-967D-B14E0DB61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BFA11-0C7F-FD43-A183-8C7ED4D7EE4F}" type="datetime3">
              <a:rPr lang="en-US" smtClean="0"/>
              <a:t>27 September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1D8CE-405D-A747-8A74-C444DAFBF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0718B-5D16-034A-AED4-78F62F076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35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C48B29-B633-744C-A9E8-312752FB7C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AB8268-2392-794C-8D22-F61598B69F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C3C56-1319-F243-976F-3E1186A3E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0742-9F98-1C47-A7AD-BA06982A2104}" type="datetime3">
              <a:rPr lang="en-US" smtClean="0"/>
              <a:t>27 September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EA731-3CEA-CB47-B6B5-744534CEE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61885-8D9B-1B48-A9D3-EC14420AC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0217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type="tx">
  <p:cSld name="Title and Content 1">
    <p:bg>
      <p:bgPr>
        <a:solidFill>
          <a:srgbClr val="41414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  <a:defRPr>
                <a:solidFill>
                  <a:srgbClr val="FFFFFF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  <a:defRPr>
                <a:solidFill>
                  <a:srgbClr val="FFFFFF"/>
                </a:solidFill>
              </a:defRPr>
            </a:lvl2pPr>
            <a:lvl3pPr marL="1371600" lvl="2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  <a:defRPr>
                <a:solidFill>
                  <a:srgbClr val="FFFFFF"/>
                </a:solidFill>
              </a:defRPr>
            </a:lvl3pPr>
            <a:lvl4pPr marL="1828800" lvl="3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  <a:defRPr>
                <a:solidFill>
                  <a:srgbClr val="FFFFFF"/>
                </a:solidFill>
              </a:defRPr>
            </a:lvl4pPr>
            <a:lvl5pPr marL="2286000" lvl="4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  <a:defRPr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sldNum" idx="12"/>
          </p:nvPr>
        </p:nvSpPr>
        <p:spPr>
          <a:xfrm>
            <a:off x="11095176" y="6549669"/>
            <a:ext cx="258624" cy="248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>
                <a:solidFill>
                  <a:srgbClr val="FFFFFF"/>
                </a:solidFill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>
                <a:solidFill>
                  <a:srgbClr val="FFFFFF"/>
                </a:solidFill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>
                <a:solidFill>
                  <a:srgbClr val="FFFFFF"/>
                </a:solidFill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>
                <a:solidFill>
                  <a:srgbClr val="FFFFFF"/>
                </a:solidFill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>
                <a:solidFill>
                  <a:srgbClr val="FFFFFF"/>
                </a:solidFill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>
                <a:solidFill>
                  <a:srgbClr val="FFFFFF"/>
                </a:solidFill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>
                <a:solidFill>
                  <a:srgbClr val="FFFFFF"/>
                </a:solidFill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>
                <a:solidFill>
                  <a:srgbClr val="FFFFFF"/>
                </a:solidFill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8888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43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34D8A-D1B0-6B4C-96FE-49F10E8AB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C2424-A3C1-C54F-9209-D9B1B1292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9AF36-1EF8-8F43-B043-EA6E7C693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B03ED-37EE-C945-831F-1BEF789F0B37}" type="datetime3">
              <a:rPr lang="en-US" smtClean="0"/>
              <a:t>27 September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47316B-08C6-E04C-9EFE-664A49979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B9A67-6131-B141-988D-DF04E70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79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C46F6-F028-AB41-A916-E8E549575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3EAB8-8164-DC46-B0CC-159A50305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37CBF-A0E3-2E4C-8358-A8F8E0C2B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3B049-593D-374D-BA37-4CFA16956FFE}" type="datetime3">
              <a:rPr lang="en-US" smtClean="0"/>
              <a:t>27 September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5E31A5-2152-8446-BE08-947C002F0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8FB11-BAEE-2E48-A239-309F789B3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90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39BE8-2F44-8947-8439-FD92357C8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73B2B-8D70-B744-A9CF-3351A718FC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3A7E06-C964-FD47-8642-A57F0E8F16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FC1619-14FA-9F43-B955-A983B5F4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34565-D68C-ED4B-90FD-D2A50565AE5E}" type="datetime3">
              <a:rPr lang="en-US" smtClean="0"/>
              <a:t>27 September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31660A-F323-1B40-B246-98B7B5103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8CFFEF-836F-2F4F-BD6F-76902D314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068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729B2-2A10-9D43-AF47-A05959130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DCB74-6142-714E-A532-5316324BC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89A45C-E4BC-4D45-86E4-E4ADAF477B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C52EC0-E4D7-F046-8497-76EC505C7D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CA18B7-A0AD-164A-A33E-D440CAB15E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E95DED-B76F-CC48-B486-58123EAE6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168CF-1ED4-2742-B97B-EDAB62B33B96}" type="datetime3">
              <a:rPr lang="en-US" smtClean="0"/>
              <a:t>27 September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2B6E6C-A497-344E-90A0-0114AF638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C28550-DF06-234F-9A9C-594E0AD78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73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2E074-0C14-B449-B3A2-630B6D70D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E85375-040B-6B40-9946-39D93206E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1F3D2-A73A-474B-A668-6C3556E0DB0B}" type="datetime3">
              <a:rPr lang="en-US" smtClean="0"/>
              <a:t>27 September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5AE8B-759D-9145-B477-088DC208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9DA44-3D92-EB46-9FD3-930F5DDC5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445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FFEFDA-D75F-BC44-A774-F9553555C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28AF6-44A6-E14A-B380-EC52EC622F4C}" type="datetime3">
              <a:rPr lang="en-US" smtClean="0"/>
              <a:t>27 September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B83D03-FC1D-D542-A4C9-A63D5C737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7D93E-E030-4D46-8BA6-5527C0914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95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9A6B9-B255-B54F-B786-0093CEB52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80854-2577-5341-A225-E8FDD6CC5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EE28C1-F830-7A46-8669-0AD8803641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E61F42-CC57-9844-B1E3-F45A106C2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83A18-6B42-BD48-81F1-D5BB3A430AF6}" type="datetime3">
              <a:rPr lang="en-US" smtClean="0"/>
              <a:t>27 September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2A744E-6EA4-DD42-8441-2D05D3DB9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491290-DEFD-CC4D-AA76-ED081C77C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80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BDBD2-F9DD-F74C-AB52-44EDEEDBF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EC1759-3637-2F4B-83BD-472807D420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A5F51-DB2E-1C42-A020-9103ADCAE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3C1AD2-8813-1D43-81A5-A5472AEA5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3EC51-6418-574B-AD3E-173DC317A0CE}" type="datetime3">
              <a:rPr lang="en-US" smtClean="0"/>
              <a:t>27 September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0AA6A-D755-BA43-9759-A2F567E83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C68F6-45CF-EF44-95AE-1CB69739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89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E51D9A-EEDB-B741-ACB2-ABE9DD843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877EF-15A7-AF4D-913B-8334C25E0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D97B9-7551-1741-865B-536A0FAE9E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83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960E7B-C4FF-404C-AC8E-E2C07E0D834F}" type="datetime3">
              <a:rPr lang="en-US" smtClean="0"/>
              <a:t>27 September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4295A-D9DE-974F-B73C-5904B476D5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126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0C72D-0E06-D242-BFAE-8B09E0AF54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12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7D034-B69E-A742-8D96-D676D6BE53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FD49A-E2CF-BD4E-90E6-3363CCD156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Numerical Computation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40E56D-CE03-B74B-98D1-7B303D4F23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/>
              <a:t>Darrell Long</a:t>
            </a:r>
          </a:p>
          <a:p>
            <a:pPr algn="l"/>
            <a:r>
              <a:rPr lang="en-US" sz="2000" dirty="0"/>
              <a:t>CSE 13S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BBD31A-AE17-C54D-BF98-7BABD991F9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9209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1A64DB-F3AB-C043-A3CE-E0129ED5A856}"/>
              </a:ext>
            </a:extLst>
          </p:cNvPr>
          <p:cNvSpPr txBox="1"/>
          <p:nvPr/>
        </p:nvSpPr>
        <p:spPr>
          <a:xfrm>
            <a:off x="4038600" y="5898756"/>
            <a:ext cx="2284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Joseph-Louis Lagrange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8162FB-B235-134C-B671-6324EC8C0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8317A7-8FCD-AF4A-BB92-3CA945007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1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060FFA8-2303-2740-AECE-A2C2C91F0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1A2B6-E79F-F140-BDFD-4C8008A4CFFD}" type="datetime3">
              <a:rPr lang="en-US" smtClean="0"/>
              <a:t>27 September 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58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109FE971-6B18-0543-9E08-79297029E4C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43467" y="643467"/>
                <a:ext cx="3363974" cy="1597315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txBody>
              <a:bodyPr wrap="square">
                <a:normAutofit/>
              </a:bodyPr>
              <a:lstStyle/>
              <a:p>
                <a:pPr algn="ctr"/>
                <a:r>
                  <a:rPr lang="en-US" sz="2800">
                    <a:solidFill>
                      <a:schemeClr val="bg1"/>
                    </a:solidFill>
                  </a:rPr>
                  <a:t>Computing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sz="28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109FE971-6B18-0543-9E08-79297029E4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43467" y="643467"/>
                <a:ext cx="3363974" cy="159731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3280B93F-4370-4215-BD2E-2D89062ADE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468" y="2638044"/>
                <a:ext cx="3363974" cy="341562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!&gt; </m:t>
                    </m:r>
                    <m:sSup>
                      <m:sSupPr>
                        <m:ctrlP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>
                    <a:solidFill>
                      <a:schemeClr val="bg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</a:rPr>
                  <a:t>, eventually (when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</a:rPr>
                  <a:t> gets large enough), so: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sz="2000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</a:rPr>
                  <a:t> gets smaller with each step (again, eventually)</a:t>
                </a:r>
              </a:p>
              <a:p>
                <a:pPr lvl="1"/>
                <a:r>
                  <a:rPr lang="en-US" sz="2000">
                    <a:solidFill>
                      <a:schemeClr val="bg1"/>
                    </a:solidFill>
                  </a:rPr>
                  <a:t>We can stop when it gets small enough that it is “good enough” for our computation.</a:t>
                </a:r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3280B93F-4370-4215-BD2E-2D89062ADE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468" y="2638044"/>
                <a:ext cx="3363974" cy="3415622"/>
              </a:xfrm>
              <a:blipFill>
                <a:blip r:embed="rId3"/>
                <a:stretch>
                  <a:fillRect l="-1504" t="-1481" r="-2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A93C4CFB-B2DF-0F4D-9AF6-55360E415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801" y="1957660"/>
            <a:ext cx="7221302" cy="294267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6124DD-3DEB-CD40-B817-B31D1F1CD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7762" y="6483673"/>
            <a:ext cx="4579768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2021 Darrell Long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D18DBD-DF58-6F45-8473-65A7F9C2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9512" y="6483673"/>
            <a:ext cx="106428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CE254-580D-A940-8FE2-F335F8210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DDB08-D7D7-2749-B465-E60D35EB445B}" type="datetime3">
              <a:rPr lang="en-US" smtClean="0"/>
              <a:t>27 September 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156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FF7EB52-983D-A34E-AE05-CE222C24914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153400" y="818457"/>
                <a:ext cx="3322317" cy="2975876"/>
              </a:xfrm>
            </p:spPr>
            <p:txBody>
              <a:bodyPr vert="horz" lIns="91440" tIns="45720" rIns="91440" bIns="45720" rtlCol="0" anchor="b">
                <a:norm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dPr>
                          <m:e>
                            <m:r>
                              <a:rPr lang="en-US" b="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cos</m:t>
                    </m:r>
                    <m:r>
                      <a:rPr lang="en-US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⁡(</m:t>
                    </m:r>
                    <m:r>
                      <a:rPr lang="en-US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𝑥</m:t>
                    </m:r>
                    <m:r>
                      <a:rPr lang="en-US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)</m:t>
                    </m:r>
                  </m:oMath>
                </a14:m>
                <a:endParaRPr lang="en-US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FF7EB52-983D-A34E-AE05-CE222C2491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153400" y="818457"/>
                <a:ext cx="3322317" cy="2975876"/>
              </a:xfrm>
              <a:blipFill>
                <a:blip r:embed="rId2"/>
                <a:stretch>
                  <a:fillRect l="-3053" b="-7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 descr="Diagram, line chart&#10;&#10;Description automatically generated">
            <a:extLst>
              <a:ext uri="{FF2B5EF4-FFF2-40B4-BE49-F238E27FC236}">
                <a16:creationId xmlns:a16="http://schemas.microsoft.com/office/drawing/2014/main" id="{95CEC182-E049-1C4D-826E-1198FEA22F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6280" y="1634812"/>
            <a:ext cx="6436548" cy="358837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786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BC3D3-D734-F443-8678-5CCCCD4ADE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13142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1CB03ED-37EE-C945-831F-1BEF789F0B37}" type="datetime3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27 September 2022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C889E-32FC-5A43-B9BE-EE6CFBA9E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96046" y="6356350"/>
            <a:ext cx="395678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5939A-2B3B-9544-914A-54271C821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914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03132BE-C7EC-D94C-A205-AA5E4361D85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55320" y="365125"/>
                <a:ext cx="9013052" cy="1623312"/>
              </a:xfrm>
            </p:spPr>
            <p:txBody>
              <a:bodyPr anchor="b">
                <a:normAutofit/>
              </a:bodyPr>
              <a:lstStyle/>
              <a:p>
                <a:r>
                  <a:rPr lang="en-US" sz="4000"/>
                  <a:t>Computing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b="0" i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0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0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03132BE-C7EC-D94C-A205-AA5E4361D8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55320" y="365125"/>
                <a:ext cx="9013052" cy="1623312"/>
              </a:xfrm>
              <a:blipFill>
                <a:blip r:embed="rId2"/>
                <a:stretch>
                  <a:fillRect l="-2394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13F3F-F49B-AB43-B967-DA662C7791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5320" y="2584558"/>
                <a:ext cx="9013052" cy="3705717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What do we know about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?</a:t>
                </a:r>
              </a:p>
              <a:p>
                <a:pPr lvl="1"/>
                <a:r>
                  <a:rPr lang="en-US" sz="1800" dirty="0"/>
                  <a:t>It is:</a:t>
                </a:r>
              </a:p>
              <a:p>
                <a:pPr lvl="2"/>
                <a:r>
                  <a:rPr lang="en-US" sz="1800" dirty="0"/>
                  <a:t>Periodic on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[−2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, 2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dirty="0"/>
                  <a:t>, meaning that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18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</m:func>
                    <m:r>
                      <a:rPr lang="en-US" sz="1800" b="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18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</m:func>
                  </m:oMath>
                </a14:m>
                <a:endParaRPr lang="en-US" sz="1800" dirty="0"/>
              </a:p>
              <a:p>
                <a:pPr lvl="2"/>
                <a:r>
                  <a:rPr lang="en-US" sz="1800" dirty="0"/>
                  <a:t>Infinitely differentiable, making a good candidate for a Taylor series. </a:t>
                </a:r>
              </a:p>
              <a:p>
                <a:pPr lvl="2"/>
                <a:endParaRPr lang="en-US" sz="1800" dirty="0"/>
              </a:p>
              <a:p>
                <a:r>
                  <a:rPr lang="en-US" sz="1800" dirty="0"/>
                  <a:t>Where shall we center it? How about right in the middle, at </a:t>
                </a:r>
                <a:r>
                  <a:rPr lang="en-US" sz="1800" i="1" dirty="0"/>
                  <a:t>zero</a:t>
                </a:r>
                <a:r>
                  <a:rPr lang="en-US" sz="1800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18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18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 −</m:t>
                    </m:r>
                    <m:f>
                      <m:f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sz="1800" b="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num>
                      <m:den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120</m:t>
                        </m:r>
                      </m:den>
                    </m:f>
                    <m:r>
                      <a:rPr lang="en-US" sz="1800" b="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</m:num>
                      <m:den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5040</m:t>
                        </m:r>
                      </m:den>
                    </m:f>
                    <m:r>
                      <a:rPr lang="en-US" sz="1800" b="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num>
                      <m:den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362880</m:t>
                        </m:r>
                      </m:den>
                    </m:f>
                    <m:r>
                      <a:rPr lang="en-US" sz="1800" b="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p>
                        </m:sSup>
                      </m:num>
                      <m:den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39916800</m:t>
                        </m:r>
                      </m:den>
                    </m:f>
                    <m:r>
                      <a:rPr lang="en-US" sz="18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  <m:r>
                      <a:rPr lang="en-US" sz="18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1"/>
                <a:endParaRPr lang="en-US" sz="1800" b="0" dirty="0">
                  <a:ea typeface="Cambria Math" panose="02040503050406030204" pitchFamily="18" charset="0"/>
                </a:endParaRPr>
              </a:p>
              <a:p>
                <a:r>
                  <a:rPr lang="en-US" sz="1800" dirty="0">
                    <a:ea typeface="Cambria Math" panose="02040503050406030204" pitchFamily="18" charset="0"/>
                  </a:rPr>
                  <a:t>Is that good enough?</a:t>
                </a:r>
              </a:p>
              <a:p>
                <a:pPr lvl="1"/>
                <a:r>
                  <a:rPr lang="en-US" sz="1800" b="0" dirty="0">
                    <a:ea typeface="Cambria Math" panose="02040503050406030204" pitchFamily="18" charset="0"/>
                  </a:rPr>
                  <a:t>It depends on how close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800" b="0" dirty="0">
                    <a:ea typeface="Cambria Math" panose="02040503050406030204" pitchFamily="18" charset="0"/>
                  </a:rPr>
                  <a:t> is to zero.</a:t>
                </a:r>
              </a:p>
              <a:p>
                <a:pPr lvl="1"/>
                <a:r>
                  <a:rPr lang="en-US" sz="1800" dirty="0">
                    <a:ea typeface="Cambria Math" panose="02040503050406030204" pitchFamily="18" charset="0"/>
                  </a:rPr>
                  <a:t>In general, you will need more terms.</a:t>
                </a:r>
                <a:endParaRPr lang="en-US" sz="1800" b="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13F3F-F49B-AB43-B967-DA662C7791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5320" y="2584558"/>
                <a:ext cx="9013052" cy="3705717"/>
              </a:xfrm>
              <a:blipFill>
                <a:blip r:embed="rId3"/>
                <a:stretch>
                  <a:fillRect l="-563" t="-1718" b="-2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D4B1A-FEDF-0447-8B80-0506E0C65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2330" y="6479556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© 2021 Darrell Long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FE7DBA-1983-624E-B8B0-97A20B65C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6030" y="6350238"/>
            <a:ext cx="674497" cy="365125"/>
          </a:xfrm>
          <a:prstGeom prst="ellipse">
            <a:avLst/>
          </a:prstGeom>
          <a:solidFill>
            <a:srgbClr val="595959"/>
          </a:solidFill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A007D034-B69E-A742-8D96-D676D6BE536A}" type="slidenum">
              <a:rPr lang="en-US" sz="105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12</a:t>
            </a:fld>
            <a:endParaRPr lang="en-US" sz="1050">
              <a:solidFill>
                <a:srgbClr val="FFFFFF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E859173-F89E-6946-9C76-34678E677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4A9EF-51C0-394A-AC75-8E6437E79069}" type="datetime3">
              <a:rPr lang="en-US" smtClean="0"/>
              <a:t>27 September 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716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48A99-9AA0-1949-AD3A-28DE02F95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Computing the Terms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3A419D3-D138-4C1E-8BA4-8F2EB826B5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468" y="2638044"/>
                <a:ext cx="3363974" cy="3415622"/>
              </a:xfrm>
            </p:spPr>
            <p:txBody>
              <a:bodyPr>
                <a:normAutofit/>
              </a:bodyPr>
              <a:lstStyle/>
              <a:p>
                <a:r>
                  <a:rPr lang="en-US" sz="2000">
                    <a:solidFill>
                      <a:schemeClr val="bg1"/>
                    </a:solidFill>
                  </a:rPr>
                  <a:t>We skip even numbered terms, and</a:t>
                </a:r>
              </a:p>
              <a:p>
                <a:r>
                  <a:rPr lang="en-US" sz="2000">
                    <a:solidFill>
                      <a:schemeClr val="bg1"/>
                    </a:solidFill>
                  </a:rPr>
                  <a:t>The sign of the terms </a:t>
                </a:r>
                <a:r>
                  <a:rPr lang="en-US" sz="2000" i="1">
                    <a:solidFill>
                      <a:schemeClr val="bg1"/>
                    </a:solidFill>
                  </a:rPr>
                  <a:t>alternate</a:t>
                </a:r>
                <a:r>
                  <a:rPr lang="en-US" sz="2000">
                    <a:solidFill>
                      <a:schemeClr val="bg1"/>
                    </a:solidFill>
                  </a:rPr>
                  <a:t>.</a:t>
                </a:r>
              </a:p>
              <a:p>
                <a:r>
                  <a:rPr lang="en-US" sz="2000">
                    <a:solidFill>
                      <a:schemeClr val="bg1"/>
                    </a:solidFill>
                  </a:rPr>
                  <a:t>Before computing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</a:rPr>
                  <a:t> do not forget to remove extra factors of 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</a:rPr>
                  <a:t>.</a:t>
                </a:r>
              </a:p>
              <a:p>
                <a:r>
                  <a:rPr lang="en-US" sz="2000">
                    <a:solidFill>
                      <a:schemeClr val="bg1"/>
                    </a:solidFill>
                  </a:rPr>
                  <a:t>How many terms do we need?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3A419D3-D138-4C1E-8BA4-8F2EB826B5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468" y="2638044"/>
                <a:ext cx="3363974" cy="3415622"/>
              </a:xfrm>
              <a:blipFill>
                <a:blip r:embed="rId2"/>
                <a:stretch>
                  <a:fillRect l="-1504" t="-1852" r="-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4" descr="A close up of a clock&#10;&#10;Description automatically generated">
            <a:extLst>
              <a:ext uri="{FF2B5EF4-FFF2-40B4-BE49-F238E27FC236}">
                <a16:creationId xmlns:a16="http://schemas.microsoft.com/office/drawing/2014/main" id="{FB40FDFD-1768-C646-8119-B215882E6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861" y="2066163"/>
            <a:ext cx="7317244" cy="272567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36F47B-342F-DC46-BA80-7C52BFFEC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7762" y="6495248"/>
            <a:ext cx="4579768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75758-10D5-A749-86D3-AF22A5FCB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9512" y="6495248"/>
            <a:ext cx="106428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4BDEFC-DA6D-6E47-97B2-83DBB5E3C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47C91-9C23-D84C-90A7-B5057AEBEC95}" type="datetime3">
              <a:rPr lang="en-US" smtClean="0"/>
              <a:t>27 September 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685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1DED099-8BD5-3948-9DEA-027DBC84C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199" y="291090"/>
                <a:ext cx="10515599" cy="932688"/>
              </a:xfrm>
            </p:spPr>
            <p:txBody>
              <a:bodyPr vert="horz" lIns="91440" tIns="45720" rIns="91440" bIns="45720" rtlCol="0" anchor="b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5400" b="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sin</m:t>
                    </m:r>
                    <m:r>
                      <a:rPr lang="en-US" sz="54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⁡(</m:t>
                    </m:r>
                    <m:r>
                      <a:rPr lang="en-US" sz="54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𝑥</m:t>
                    </m:r>
                    <m:r>
                      <a:rPr lang="en-US" sz="54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)</m:t>
                    </m:r>
                  </m:oMath>
                </a14:m>
                <a:r>
                  <a:rPr lang="en-US" sz="5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5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5400" b="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5400" b="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dPr>
                          <m:e>
                            <m:r>
                              <a:rPr lang="en-US" sz="5400" b="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sz="5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1DED099-8BD5-3948-9DEA-027DBC84C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199" y="291090"/>
                <a:ext cx="10515599" cy="932688"/>
              </a:xfrm>
              <a:blipFill>
                <a:blip r:embed="rId2"/>
                <a:stretch>
                  <a:fillRect l="-1206" t="-16216" b="-39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7891D02-C21E-034F-87A5-5843ADFBD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9097" y="1863801"/>
            <a:ext cx="9813805" cy="444074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0666B6-E659-374B-ABDD-B527565E51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1CB03ED-37EE-C945-831F-1BEF789F0B37}" type="datetime3">
              <a:rPr lang="en-US"/>
              <a:pPr>
                <a:spcAft>
                  <a:spcPts val="600"/>
                </a:spcAft>
              </a:pPr>
              <a:t>27 September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4FB67-A5B1-514B-9BC5-7A895B64B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77244-8874-1B42-B638-9F3D9E487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684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450C15-4219-2B40-9B36-4B4A0F497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dirty="0" err="1"/>
              <a:t>Padé</a:t>
            </a:r>
            <a:r>
              <a:rPr lang="en-US" dirty="0"/>
              <a:t> Approximants</a:t>
            </a:r>
          </a:p>
        </p:txBody>
      </p:sp>
      <p:pic>
        <p:nvPicPr>
          <p:cNvPr id="7" name="Picture 6" descr="A black and white photo of a person&#10;&#10;Description automatically generated">
            <a:extLst>
              <a:ext uri="{FF2B5EF4-FFF2-40B4-BE49-F238E27FC236}">
                <a16:creationId xmlns:a16="http://schemas.microsoft.com/office/drawing/2014/main" id="{6E8A8DA1-36D3-454C-B609-4457AC3187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6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9FD0B0-0525-BE41-84D3-245A84DC9A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13788" y="2333297"/>
                <a:ext cx="4840010" cy="38436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400" dirty="0">
                    <a:latin typeface="Cambria Math" panose="02040503050406030204" pitchFamily="18" charset="0"/>
                  </a:rPr>
                  <a:t>A </a:t>
                </a:r>
                <a:r>
                  <a:rPr lang="en-US" sz="1400" i="1" dirty="0" err="1">
                    <a:latin typeface="Cambria Math" panose="02040503050406030204" pitchFamily="18" charset="0"/>
                  </a:rPr>
                  <a:t>Padé</a:t>
                </a:r>
                <a:r>
                  <a:rPr lang="en-US" sz="1400" i="1" dirty="0">
                    <a:latin typeface="Cambria Math" panose="02040503050406030204" pitchFamily="18" charset="0"/>
                  </a:rPr>
                  <a:t> Approximant </a:t>
                </a:r>
                <a:r>
                  <a:rPr lang="en-US" sz="1400" dirty="0">
                    <a:latin typeface="Cambria Math" panose="02040503050406030204" pitchFamily="18" charset="0"/>
                  </a:rPr>
                  <a:t>is the ratio of two polynomials that correspond to a series but is easier to compute and fit better around the center.</a:t>
                </a:r>
              </a:p>
              <a:p>
                <a:pPr marL="0" indent="0">
                  <a:buNone/>
                </a:pPr>
                <a:r>
                  <a:rPr lang="en-US" sz="1400" dirty="0">
                    <a:latin typeface="Cambria Math" panose="02040503050406030204" pitchFamily="18" charset="0"/>
                  </a:rPr>
                  <a:t>A </a:t>
                </a:r>
                <a14:m>
                  <m:oMath xmlns:m="http://schemas.openxmlformats.org/officeDocument/2006/math">
                    <m:r>
                      <a:rPr lang="en-US" sz="1400" b="0" i="1">
                        <a:latin typeface="Cambria Math" panose="02040503050406030204" pitchFamily="18" charset="0"/>
                      </a:rPr>
                      <m:t>15</m:t>
                    </m:r>
                  </m:oMath>
                </a14:m>
                <a:r>
                  <a:rPr lang="en-US" sz="1400" dirty="0">
                    <a:latin typeface="Cambria Math" panose="02040503050406030204" pitchFamily="18" charset="0"/>
                  </a:rPr>
                  <a:t> term Taylor series results in the </a:t>
                </a:r>
                <a:r>
                  <a:rPr lang="en-US" sz="1400" dirty="0" err="1">
                    <a:latin typeface="Cambria Math" panose="02040503050406030204" pitchFamily="18" charset="0"/>
                  </a:rPr>
                  <a:t>Padé</a:t>
                </a:r>
                <a:r>
                  <a:rPr lang="en-US" sz="1400" dirty="0">
                    <a:latin typeface="Cambria Math" panose="02040503050406030204" pitchFamily="18" charset="0"/>
                  </a:rPr>
                  <a:t> approximant: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72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(62077121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1400" b="0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7479608290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14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242757835320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b="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1727021696400)</m:t>
                    </m:r>
                  </m:oMath>
                </a14:m>
                <a:endParaRPr lang="en-US" sz="1400" dirty="0"/>
              </a:p>
              <a:p>
                <a14:m>
                  <m:oMath xmlns:m="http://schemas.openxmlformats.org/officeDocument/2006/math">
                    <m:r>
                      <a:rPr lang="en-US" sz="1400" b="0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1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>
                        <a:latin typeface="Cambria Math" panose="02040503050406030204" pitchFamily="18" charset="0"/>
                      </a:rPr>
                      <m:t>=75</m:t>
                    </m:r>
                    <m:sSup>
                      <m:sSupPr>
                        <m:ctrlPr>
                          <a:rPr lang="en-US" sz="14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1400" b="0" i="1">
                        <a:latin typeface="Cambria Math" panose="02040503050406030204" pitchFamily="18" charset="0"/>
                      </a:rPr>
                      <m:t>+5460</m:t>
                    </m:r>
                    <m:sSup>
                      <m:sSupPr>
                        <m:ctrlPr>
                          <a:rPr lang="en-US" sz="14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b="0" i="1">
                        <a:latin typeface="Cambria Math" panose="02040503050406030204" pitchFamily="18" charset="0"/>
                      </a:rPr>
                      <m:t>+166320</m:t>
                    </m:r>
                  </m:oMath>
                </a14:m>
                <a:endParaRPr lang="en-US" sz="140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1400" b="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b="0" i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14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1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1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sz="1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sz="1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</m:oMath>
                </a14:m>
                <a:endParaRPr lang="en-US" sz="1400" b="0" dirty="0">
                  <a:ea typeface="Cambria Math" panose="02040503050406030204" pitchFamily="18" charset="0"/>
                </a:endParaRPr>
              </a:p>
              <a:p>
                <a:endParaRPr lang="en-US" sz="1400" dirty="0"/>
              </a:p>
              <a:p>
                <a:r>
                  <a:rPr lang="en-US" sz="1400" dirty="0"/>
                  <a:t>How do you find them?</a:t>
                </a:r>
              </a:p>
              <a:p>
                <a:pPr lvl="1"/>
                <a:r>
                  <a:rPr lang="en-US" sz="1400" dirty="0"/>
                  <a:t>Take a course on numerical methods.</a:t>
                </a:r>
              </a:p>
              <a:p>
                <a:pPr lvl="1"/>
                <a:r>
                  <a:rPr lang="en-US" sz="1400" dirty="0"/>
                  <a:t>Look them up in old books.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9FD0B0-0525-BE41-84D3-245A84DC9A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13788" y="2333297"/>
                <a:ext cx="4840010" cy="3843666"/>
              </a:xfrm>
              <a:blipFill>
                <a:blip r:embed="rId3"/>
                <a:stretch>
                  <a:fillRect l="-525" t="-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5AF932B-FCB1-4642-9171-2CC50FF2CA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43697D-06BE-154E-AA9F-3764308F3795}" type="datetime3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27 September 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B67C55-C150-2444-969C-CE41F6CBC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F19BFE-3EA5-4C45-9D41-0F6811D7E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93BA16-DC39-5341-81F4-9EC70FB78989}"/>
              </a:ext>
            </a:extLst>
          </p:cNvPr>
          <p:cNvSpPr txBox="1"/>
          <p:nvPr/>
        </p:nvSpPr>
        <p:spPr>
          <a:xfrm>
            <a:off x="4166463" y="5999357"/>
            <a:ext cx="1304692" cy="36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Henri </a:t>
            </a:r>
            <a:r>
              <a:rPr lang="en-US" dirty="0" err="1"/>
              <a:t>Padé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481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4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2BCE74-5DD5-7347-8FAF-6C1E809DA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What happens if the series converges too slowly?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942497-AA38-0A42-B657-4A8B0FAD59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400" dirty="0"/>
                  <a:t>Here is the series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p>
                        </m:sSup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</m:sSup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r>
                  <a:rPr lang="en-US" sz="2000" dirty="0"/>
                  <a:t>It converges </a:t>
                </a:r>
                <a:r>
                  <a:rPr lang="en-US" sz="2000" i="1" dirty="0"/>
                  <a:t>very</a:t>
                </a:r>
                <a:r>
                  <a:rPr lang="en-US" sz="2000" dirty="0"/>
                  <a:t> slowly unless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is close to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:r>
                  <a:rPr lang="en-US" sz="1600" dirty="0"/>
                  <a:t>Just look at the denominator!</a:t>
                </a:r>
              </a:p>
              <a:p>
                <a:r>
                  <a:rPr lang="en-US" sz="2000" dirty="0"/>
                  <a:t>We can do a little algebra, and remember that: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dirty="0"/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000" dirty="0"/>
                  <a:t>But still, it will converge far too slowly. What can we do?</a:t>
                </a:r>
              </a:p>
              <a:p>
                <a:r>
                  <a:rPr lang="en-US" sz="2000" dirty="0"/>
                  <a:t>We recall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sup>
                    </m:sSup>
                  </m:oMath>
                </a14:m>
                <a:endParaRPr lang="en-US" sz="2000" b="0" dirty="0"/>
              </a:p>
              <a:p>
                <a:r>
                  <a:rPr lang="en-US" sz="2000" dirty="0"/>
                  <a:t>And so, we will </a:t>
                </a:r>
                <a:r>
                  <a:rPr lang="en-US" sz="2000" i="1" dirty="0"/>
                  <a:t>invert</a:t>
                </a:r>
                <a:r>
                  <a:rPr lang="en-US" sz="2000" dirty="0"/>
                  <a:t> the exponential function!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942497-AA38-0A42-B657-4A8B0FAD59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6031" y="963877"/>
                <a:ext cx="6377769" cy="4930246"/>
              </a:xfrm>
              <a:blipFill>
                <a:blip r:embed="rId2"/>
                <a:stretch>
                  <a:fillRect l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690ECB-16F0-A045-AA28-CB6E4DFF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A84D09-4381-C447-A794-0CA29E8C7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16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9291F95-E1DF-4441-8190-D60783CE1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078D7-98C1-304E-A0CC-34E3C121FFBB}" type="datetime3">
              <a:rPr lang="en-US" smtClean="0"/>
              <a:t>27 September 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377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047AFD-81A8-4646-89B3-8A929CA95B7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51307" y="640081"/>
                <a:ext cx="3377183" cy="3681976"/>
              </a:xfrm>
              <a:noFill/>
            </p:spPr>
            <p:txBody>
              <a:bodyPr vert="horz" lIns="91440" tIns="45720" rIns="91440" bIns="45720" rtlCol="0" anchor="b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kern="1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radPr>
                        <m:deg/>
                        <m:e>
                          <m:r>
                            <a:rPr lang="en-US" b="0" i="1" kern="1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𝑥</m:t>
                          </m:r>
                        </m:e>
                      </m:rad>
                    </m:oMath>
                  </m:oMathPara>
                </a14:m>
                <a:endParaRPr lang="en-US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047AFD-81A8-4646-89B3-8A929CA95B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51307" y="640081"/>
                <a:ext cx="3377183" cy="368197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D025581B-1347-44F2-93FE-1FE2E9A0B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07" y="4460487"/>
            <a:ext cx="3377184" cy="1757433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Square root does not have a Taylor series.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So, what can we do?</a:t>
            </a:r>
            <a:endParaRPr lang="en-US" sz="2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C77260-FC9E-4B40-9D4C-0B1E5E999C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8466" y="6356350"/>
            <a:ext cx="2246648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1CB03ED-37EE-C945-831F-1BEF789F0B37}" type="datetime3">
              <a:rPr lang="en-US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27 September 2022</a:t>
            </a:fld>
            <a:endParaRPr lang="en-US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9BB1D-C725-E846-9A06-1AF006C22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95454" y="6356350"/>
            <a:ext cx="558722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0186D-4837-FF41-AD5C-80DD51DDC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10" name="Picture 9" descr="Chart, pie chart&#10;&#10;Description automatically generated">
            <a:extLst>
              <a:ext uri="{FF2B5EF4-FFF2-40B4-BE49-F238E27FC236}">
                <a16:creationId xmlns:a16="http://schemas.microsoft.com/office/drawing/2014/main" id="{F73751F5-631F-DD40-B3A5-CF95D8DF4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914" y="358839"/>
            <a:ext cx="3011967" cy="2409574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B0726A1A-59EF-D144-9085-68667BCA6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2404" y="1478403"/>
            <a:ext cx="69342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53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78E808-89BC-BC4C-924C-6205C9975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2" y="4643206"/>
            <a:ext cx="5159849" cy="1488172"/>
          </a:xfrm>
        </p:spPr>
        <p:txBody>
          <a:bodyPr anchor="ctr">
            <a:normAutofit/>
          </a:bodyPr>
          <a:lstStyle/>
          <a:p>
            <a:r>
              <a:rPr lang="en-US" sz="4000"/>
              <a:t>Binary Search</a:t>
            </a:r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6DD6601C-786F-2F49-9916-1D6F3F1C5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59" y="212136"/>
            <a:ext cx="10515587" cy="4206234"/>
          </a:xfrm>
          <a:prstGeom prst="rect">
            <a:avLst/>
          </a:prstGeom>
        </p:spPr>
      </p:pic>
      <p:sp>
        <p:nvSpPr>
          <p:cNvPr id="20" name="Content Placeholder 11">
            <a:extLst>
              <a:ext uri="{FF2B5EF4-FFF2-40B4-BE49-F238E27FC236}">
                <a16:creationId xmlns:a16="http://schemas.microsoft.com/office/drawing/2014/main" id="{9A36AC19-D4B3-4EC3-BCCF-CA68F4E39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0910" y="4643206"/>
            <a:ext cx="4992906" cy="1488173"/>
          </a:xfrm>
        </p:spPr>
        <p:txBody>
          <a:bodyPr anchor="ctr">
            <a:normAutofit/>
          </a:bodyPr>
          <a:lstStyle/>
          <a:p>
            <a:r>
              <a:rPr lang="en-US" sz="2000"/>
              <a:t>It is not always a bad idea.</a:t>
            </a:r>
          </a:p>
          <a:p>
            <a:r>
              <a:rPr lang="en-US" sz="2000"/>
              <a:t>But for differentiable functions, we can do a lot better!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451FC-38E3-0343-BE73-7EDA6177FE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1CB03ED-37EE-C945-831F-1BEF789F0B37}" type="datetime3">
              <a:rPr lang="en-US" smtClean="0"/>
              <a:pPr>
                <a:spcAft>
                  <a:spcPts val="600"/>
                </a:spcAft>
              </a:pPr>
              <a:t>27 September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6CFCF-6A3F-D349-B3EE-D4A04F681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B578F-6C12-DF40-98E6-D2EA1F800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841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7">
            <a:extLst>
              <a:ext uri="{FF2B5EF4-FFF2-40B4-BE49-F238E27FC236}">
                <a16:creationId xmlns:a16="http://schemas.microsoft.com/office/drawing/2014/main" id="{4D2B9ADA-8519-4525-AF7F-1C919F3CF5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495B05-704B-074C-A802-315220E1DDE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73749" y="375636"/>
                <a:ext cx="3649703" cy="1714500"/>
              </a:xfrm>
              <a:prstGeom prst="ellipse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800" i="1" kern="1200"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radPr>
                        <m:deg/>
                        <m:e>
                          <m:r>
                            <a:rPr lang="en-US" sz="2800" i="1" kern="1200"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𝑥</m:t>
                          </m:r>
                        </m:e>
                      </m:rad>
                    </m:oMath>
                  </m:oMathPara>
                </a14:m>
                <a:endParaRPr lang="en-US" sz="2800" kern="1200"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495B05-704B-074C-A802-315220E1DD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73749" y="375636"/>
                <a:ext cx="3649703" cy="17145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19">
            <a:extLst>
              <a:ext uri="{FF2B5EF4-FFF2-40B4-BE49-F238E27FC236}">
                <a16:creationId xmlns:a16="http://schemas.microsoft.com/office/drawing/2014/main" id="{AF5191F1-A1C8-4AEE-8007-DF304E42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47363" y="516155"/>
            <a:ext cx="0" cy="1371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ADD415F-B84D-4DB9-8AD8-728E9A0AF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019" y="374904"/>
            <a:ext cx="6725232" cy="1714500"/>
          </a:xfrm>
        </p:spPr>
        <p:txBody>
          <a:bodyPr anchor="ctr">
            <a:normAutofit/>
          </a:bodyPr>
          <a:lstStyle/>
          <a:p>
            <a:r>
              <a:rPr lang="en-US" sz="1700"/>
              <a:t>Guess that it </a:t>
            </a:r>
            <a:r>
              <a:rPr lang="en-US" sz="1700" dirty="0"/>
              <a:t>is in the middle.</a:t>
            </a:r>
          </a:p>
          <a:p>
            <a:r>
              <a:rPr lang="en-US" sz="1700" dirty="0"/>
              <a:t>Is the guess too small? Look in the larger half.</a:t>
            </a:r>
          </a:p>
          <a:p>
            <a:r>
              <a:rPr lang="en-US" sz="1700" dirty="0"/>
              <a:t>Is the guess too big? Look in the smaller half.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6E3D84-5CCE-7341-B557-5D58316712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70847320-32E6-9242-8190-D3511F25C69A}" type="datetime3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27 September 2022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1A3DD-E91A-6641-B6A7-69CD7D7C3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93018" y="6356350"/>
            <a:ext cx="4041125" cy="365125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9CD4D-18AB-154C-8FAA-5119A7848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4CB303EE-96AC-6B48-B3D9-60FCDE71DF64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pic>
        <p:nvPicPr>
          <p:cNvPr id="17" name="Content Placeholder 10" descr="Text&#10;&#10;Description automatically generated">
            <a:extLst>
              <a:ext uri="{FF2B5EF4-FFF2-40B4-BE49-F238E27FC236}">
                <a16:creationId xmlns:a16="http://schemas.microsoft.com/office/drawing/2014/main" id="{891437A5-C5F6-1F41-B303-BF897F752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201" y="1948424"/>
            <a:ext cx="6274296" cy="4376320"/>
          </a:xfrm>
          <a:prstGeom prst="rect">
            <a:avLst/>
          </a:prstGeom>
        </p:spPr>
      </p:pic>
      <p:pic>
        <p:nvPicPr>
          <p:cNvPr id="7" name="Picture 6" descr="A picture containing mammal, armadillo, indoor, dark&#10;&#10;Description automatically generated">
            <a:extLst>
              <a:ext uri="{FF2B5EF4-FFF2-40B4-BE49-F238E27FC236}">
                <a16:creationId xmlns:a16="http://schemas.microsoft.com/office/drawing/2014/main" id="{06B28727-EED1-2D40-BF81-0C7DF63EF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316" y="4801075"/>
            <a:ext cx="2743200" cy="127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42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9577CD-4FF9-DF4B-BB7D-A9342B6F0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Basic Arithmetic Operations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E3EDC-2017-D941-8F47-926DA7C1E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200" dirty="0"/>
              <a:t>Computers can only do basic operations such as </a:t>
            </a:r>
            <a:r>
              <a:rPr lang="en-US" sz="2200" i="1" dirty="0"/>
              <a:t>addition</a:t>
            </a:r>
            <a:r>
              <a:rPr lang="en-US" sz="2200" dirty="0"/>
              <a:t>, </a:t>
            </a:r>
            <a:r>
              <a:rPr lang="en-US" sz="2200" i="1" dirty="0"/>
              <a:t>subtraction</a:t>
            </a:r>
            <a:r>
              <a:rPr lang="en-US" sz="2200" dirty="0"/>
              <a:t>, </a:t>
            </a:r>
            <a:r>
              <a:rPr lang="en-US" sz="2200" i="1" dirty="0"/>
              <a:t>multiplication</a:t>
            </a:r>
            <a:r>
              <a:rPr lang="en-US" sz="2200" dirty="0"/>
              <a:t> and </a:t>
            </a:r>
            <a:r>
              <a:rPr lang="en-US" sz="2200" i="1" dirty="0"/>
              <a:t>division</a:t>
            </a:r>
            <a:r>
              <a:rPr lang="en-US" sz="2200" dirty="0"/>
              <a:t>.</a:t>
            </a:r>
          </a:p>
          <a:p>
            <a:pPr lvl="1"/>
            <a:r>
              <a:rPr lang="en-US" sz="2200" dirty="0"/>
              <a:t>Multiplication is </a:t>
            </a:r>
            <a:r>
              <a:rPr lang="en-US" sz="2200" i="1" dirty="0"/>
              <a:t>shift</a:t>
            </a:r>
            <a:r>
              <a:rPr lang="en-US" sz="2200" dirty="0"/>
              <a:t> and </a:t>
            </a:r>
            <a:r>
              <a:rPr lang="en-US" sz="2200" i="1" dirty="0"/>
              <a:t>addition</a:t>
            </a:r>
            <a:r>
              <a:rPr lang="en-US" sz="2200" dirty="0"/>
              <a:t>,</a:t>
            </a:r>
          </a:p>
          <a:p>
            <a:pPr lvl="1"/>
            <a:r>
              <a:rPr lang="en-US" sz="2200" dirty="0"/>
              <a:t>Division is </a:t>
            </a:r>
            <a:r>
              <a:rPr lang="en-US" sz="2200" i="1" dirty="0"/>
              <a:t>shift</a:t>
            </a:r>
            <a:r>
              <a:rPr lang="en-US" sz="2200" dirty="0"/>
              <a:t> and </a:t>
            </a:r>
            <a:r>
              <a:rPr lang="en-US" sz="2200" i="1" dirty="0"/>
              <a:t>subtraction</a:t>
            </a:r>
            <a:r>
              <a:rPr lang="en-US" sz="2200" dirty="0"/>
              <a:t>,</a:t>
            </a:r>
          </a:p>
          <a:p>
            <a:pPr lvl="1"/>
            <a:r>
              <a:rPr lang="en-US" sz="2200" dirty="0"/>
              <a:t>Addition is little more than </a:t>
            </a:r>
            <a:r>
              <a:rPr lang="en-US" sz="2200" i="1" dirty="0"/>
              <a:t>exclusive-</a:t>
            </a:r>
            <a:r>
              <a:rPr lang="en-US" sz="2200" i="1" dirty="0" err="1"/>
              <a:t>xor</a:t>
            </a:r>
            <a:endParaRPr lang="en-US" sz="2200" i="1" dirty="0"/>
          </a:p>
          <a:p>
            <a:r>
              <a:rPr lang="en-US" sz="2200" dirty="0"/>
              <a:t>What about trigonometric functions?</a:t>
            </a:r>
          </a:p>
          <a:p>
            <a:pPr lvl="1"/>
            <a:r>
              <a:rPr lang="en-US" sz="2200" dirty="0"/>
              <a:t>Some processors do them internally, but they are still using the basic operations.</a:t>
            </a:r>
          </a:p>
          <a:p>
            <a:r>
              <a:rPr lang="en-US" sz="2200" dirty="0"/>
              <a:t>What about integrals? What about transforms? What about …?</a:t>
            </a:r>
          </a:p>
          <a:p>
            <a:pPr lvl="1"/>
            <a:r>
              <a:rPr lang="en-US" sz="2200" dirty="0"/>
              <a:t>These are in the realm of </a:t>
            </a:r>
            <a:r>
              <a:rPr lang="en-US" sz="2200" i="1" dirty="0"/>
              <a:t>numerical methods</a:t>
            </a:r>
            <a:r>
              <a:rPr lang="en-US" sz="2200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C0FCA7-C583-4948-A843-34AF5647C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80B26F-0E41-4645-AE4F-0D883A96D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231D8F3-8616-574E-BBEA-F37B00770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ACC93-00B4-1A48-9D5C-93D199460A60}" type="datetime3">
              <a:rPr lang="en-US" smtClean="0"/>
              <a:t>27 September 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79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582EB-75C4-4947-A965-E0144C067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Inverting 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7B39CA-4FE3-B44E-918B-D3A96D6CFF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65431" y="2438400"/>
                <a:ext cx="6586489" cy="378541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One of the simplest functions that give us trouble is square root 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</m:oMath>
                </a14:m>
                <a:r>
                  <a:rPr lang="en-US" sz="2000" dirty="0"/>
                  <a:t>).</a:t>
                </a:r>
              </a:p>
              <a:p>
                <a:r>
                  <a:rPr lang="en-US" sz="2000" dirty="0"/>
                  <a:t>We can’t really expand a Taylor series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sz="2000" b="0" i="1">
                            <a:latin typeface="Cambria Math" panose="02040503050406030204" pitchFamily="18" charset="0"/>
                          </a:rPr>
                          <m:t>𝑘</m:t>
                        </m:r>
                      </m:deg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</m:oMath>
                </a14:m>
                <a:r>
                  <a:rPr lang="en-US" sz="2000" dirty="0"/>
                  <a:t> since it only has one term.</a:t>
                </a:r>
              </a:p>
              <a:p>
                <a:r>
                  <a:rPr lang="en-US" sz="2000" dirty="0"/>
                  <a:t>So, what do we do?</a:t>
                </a:r>
              </a:p>
              <a:p>
                <a:r>
                  <a:rPr lang="en-US" sz="2000" dirty="0"/>
                  <a:t>We could search for it… using binary search.</a:t>
                </a:r>
              </a:p>
              <a:p>
                <a:pPr lvl="1"/>
                <a:r>
                  <a:rPr lang="en-US" sz="1600" dirty="0"/>
                  <a:t>Why can we do that? The solutions are </a:t>
                </a:r>
                <a:r>
                  <a:rPr lang="en-US" sz="1600" i="1" dirty="0"/>
                  <a:t>monotonic</a:t>
                </a:r>
                <a:r>
                  <a:rPr lang="en-US" sz="1600" dirty="0"/>
                  <a:t>.</a:t>
                </a:r>
              </a:p>
              <a:p>
                <a:r>
                  <a:rPr lang="en-US" sz="2000" dirty="0"/>
                  <a:t>Can we do better? </a:t>
                </a:r>
              </a:p>
              <a:p>
                <a:pPr lvl="1"/>
                <a:r>
                  <a:rPr lang="en-US" sz="2000" dirty="0"/>
                  <a:t>Yes, we can. But first you need an apple to fall on your head.</a:t>
                </a:r>
              </a:p>
              <a:p>
                <a:r>
                  <a:rPr lang="en-US" sz="2000" dirty="0"/>
                  <a:t>What is the inverse? Recall that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.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7B39CA-4FE3-B44E-918B-D3A96D6CF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65431" y="2438400"/>
                <a:ext cx="6586489" cy="3785419"/>
              </a:xfrm>
              <a:blipFill>
                <a:blip r:embed="rId2"/>
                <a:stretch>
                  <a:fillRect l="-963" t="-2676" r="-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82793-ED99-2B47-992A-2415BC0D22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04985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CAE437-0C14-E845-8767-8D7F1D6726D8}" type="datetime3">
              <a:rPr lang="en-US" smtClean="0">
                <a:solidFill>
                  <a:srgbClr val="FFFFFF"/>
                </a:solidFill>
              </a:rPr>
              <a:t>27 September 2022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341DE86D-4EDB-BC44-9916-A4FF9305D9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63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D27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0CBAE-CDB6-3740-984A-364E00FC0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5430" y="6356350"/>
            <a:ext cx="4139134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E90CD-A9DD-D84E-A91A-3979DE1F8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77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88D528-546D-8646-B693-1864644652B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3002" y="448253"/>
                <a:ext cx="10520702" cy="13255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dirty="0"/>
                  <a:t> using a Newton Iterate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88D528-546D-8646-B693-1864644652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3002" y="448253"/>
                <a:ext cx="10520702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9A5EE8-20D9-BF44-989A-89DE9A5A7D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91807"/>
                <a:ext cx="4936067" cy="3985155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Sir Isaac Newton comes to the rescue again.</a:t>
                </a:r>
              </a:p>
              <a:p>
                <a:r>
                  <a:rPr lang="en-US" sz="2000" dirty="0"/>
                  <a:t>We use this iterate: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600" b="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600" b="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b="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b>
                          <m:sSubPr>
                            <m:ctrlPr>
                              <a:rPr lang="en-US" sz="16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en-US" sz="16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r>
                  <a:rPr lang="en-US" sz="2000" dirty="0"/>
                  <a:t>As before, we iterate until the approximation is </a:t>
                </a:r>
                <a:r>
                  <a:rPr lang="en-US" sz="2000" i="1" dirty="0"/>
                  <a:t>good enough</a:t>
                </a:r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9A5EE8-20D9-BF44-989A-89DE9A5A7D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91807"/>
                <a:ext cx="4936067" cy="3985155"/>
              </a:xfrm>
              <a:blipFill>
                <a:blip r:embed="rId3"/>
                <a:stretch>
                  <a:fillRect l="-1026" t="-1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EB74F26-99A4-A742-B1DA-0BD6FD3E5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133" y="1777140"/>
            <a:ext cx="6816938" cy="4175374"/>
          </a:xfrm>
          <a:prstGeom prst="rect">
            <a:avLst/>
          </a:prstGeom>
        </p:spPr>
      </p:pic>
      <p:pic>
        <p:nvPicPr>
          <p:cNvPr id="7" name="Picture 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023B544B-E72E-8C46-A0F3-B91C13123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2418" y="4408618"/>
            <a:ext cx="1454524" cy="2001129"/>
          </a:xfrm>
          <a:prstGeom prst="rect">
            <a:avLst/>
          </a:prstGeom>
          <a:effectLst>
            <a:softEdge rad="114300"/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CFB268-FE78-C342-804C-AB3135C30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47DE3-DAB0-2B4B-9B84-331B1AFC7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21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E8B075-0BCC-D74A-9207-DA8881801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BCA66-865C-1F4C-B597-2153759EBB29}" type="datetime3">
              <a:rPr lang="en-US" smtClean="0"/>
              <a:t>27 September 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95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79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09F3BD-E7F4-CA47-8C65-0922765CE3C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41247" y="474146"/>
                <a:ext cx="10515593" cy="1197864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using Newton’s Method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09F3BD-E7F4-CA47-8C65-0922765CE3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41247" y="474146"/>
                <a:ext cx="10515593" cy="1197864"/>
              </a:xfrm>
              <a:blipFill>
                <a:blip r:embed="rId2"/>
                <a:stretch>
                  <a:fillRect l="-1689" b="-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Connector 81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7238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ontent Placeholder 20">
                <a:extLst>
                  <a:ext uri="{FF2B5EF4-FFF2-40B4-BE49-F238E27FC236}">
                    <a16:creationId xmlns:a16="http://schemas.microsoft.com/office/drawing/2014/main" id="{9ACA9783-16D9-4B63-B972-D64CED9AA3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33314" y="1999578"/>
                <a:ext cx="3823525" cy="4171568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1700" b="0">
                    <a:latin typeface="Cambria Math" panose="02040503050406030204" pitchFamily="18" charset="0"/>
                  </a:rPr>
                  <a:t>Newton’s formula provides a linear approximation </a:t>
                </a:r>
                <a:r>
                  <a:rPr lang="en-US" sz="1700">
                    <a:latin typeface="Cambria Math" panose="02040503050406030204" pitchFamily="18" charset="0"/>
                  </a:rPr>
                  <a:t>of the function.</a:t>
                </a:r>
              </a:p>
              <a:p>
                <a:r>
                  <a:rPr lang="en-US" sz="1700" b="0">
                    <a:latin typeface="Cambria Math" panose="02040503050406030204" pitchFamily="18" charset="0"/>
                  </a:rPr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1700" b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7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700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7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700" b="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7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7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7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700" b="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700" b="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7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700" b="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700" b="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17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7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700" b="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700" b="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sz="1700"/>
              </a:p>
              <a:p>
                <a:r>
                  <a:rPr lang="en-US" sz="1700" b="0"/>
                  <a:t>Find the </a:t>
                </a:r>
                <a:r>
                  <a:rPr lang="en-US" sz="1700" b="0" i="1"/>
                  <a:t>root</a:t>
                </a:r>
                <a:r>
                  <a:rPr lang="en-US" sz="1700" b="0"/>
                  <a:t> of </a:t>
                </a:r>
                <a14:m>
                  <m:oMath xmlns:m="http://schemas.openxmlformats.org/officeDocument/2006/math">
                    <m:r>
                      <a:rPr lang="en-US" sz="1700" b="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7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7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700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700" b="0" i="1"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en-US" sz="17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</m:oMath>
                </a14:m>
                <a:endParaRPr lang="en-US" sz="1700" b="0"/>
              </a:p>
              <a:p>
                <a:r>
                  <a:rPr lang="en-US" sz="1700" b="0"/>
                  <a:t>We iterate this equation until our answer is </a:t>
                </a:r>
                <a:r>
                  <a:rPr lang="en-US" sz="1700" b="0" i="1"/>
                  <a:t>close</a:t>
                </a:r>
                <a:r>
                  <a:rPr lang="en-US" sz="1700" b="0"/>
                  <a:t> </a:t>
                </a:r>
                <a:r>
                  <a:rPr lang="en-US" sz="1700" b="0" i="1"/>
                  <a:t>enough</a:t>
                </a:r>
                <a:r>
                  <a:rPr lang="en-US" sz="1700" b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7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700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7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700" b="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7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7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700" b="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17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700" b="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700" b="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17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700" b="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17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700" b="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700" b="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endParaRPr lang="en-US" sz="1700"/>
              </a:p>
              <a:p>
                <a:r>
                  <a:rPr lang="en-US" sz="1700"/>
                  <a:t>For details, ask your calculus professor!</a:t>
                </a:r>
              </a:p>
              <a:p>
                <a:pPr lvl="1"/>
                <a:r>
                  <a:rPr lang="en-US" sz="1700"/>
                  <a:t>You can get very deep very quickly!</a:t>
                </a:r>
              </a:p>
            </p:txBody>
          </p:sp>
        </mc:Choice>
        <mc:Fallback xmlns="">
          <p:sp>
            <p:nvSpPr>
              <p:cNvPr id="59" name="Content Placeholder 20">
                <a:extLst>
                  <a:ext uri="{FF2B5EF4-FFF2-40B4-BE49-F238E27FC236}">
                    <a16:creationId xmlns:a16="http://schemas.microsoft.com/office/drawing/2014/main" id="{9ACA9783-16D9-4B63-B972-D64CED9AA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33314" y="1999578"/>
                <a:ext cx="3823525" cy="4171568"/>
              </a:xfrm>
              <a:blipFill>
                <a:blip r:embed="rId3"/>
                <a:stretch>
                  <a:fillRect l="-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035A20A-FE63-D14F-815B-BA96954349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20182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8A9A5CB-82AF-9C4C-A3B5-E1FDB911AE32}" type="datetime3">
              <a:rPr lang="en-US" smtClean="0">
                <a:solidFill>
                  <a:schemeClr val="tx1">
                    <a:alpha val="70000"/>
                  </a:schemeClr>
                </a:solidFill>
              </a:rPr>
              <a:t>27 September 2022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5311A-832D-A04A-8622-E6E16250B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38500" y="6356350"/>
            <a:ext cx="3812447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>
                <a:solidFill>
                  <a:schemeClr val="tx1">
                    <a:alpha val="70000"/>
                  </a:schemeClr>
                </a:solidFill>
              </a:rPr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38D069-8110-244D-8AE4-A8D437CA6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20313" y="6355080"/>
            <a:ext cx="12365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7AC6F8A9-FE7E-F140-87C5-74E05F971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88" y="2381635"/>
            <a:ext cx="6672003" cy="324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369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FEF085B8-A2C0-4A6F-B663-CCC56F3CD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2658F6D6-96E0-421A-96D6-3DF404008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11">
            <a:extLst>
              <a:ext uri="{FF2B5EF4-FFF2-40B4-BE49-F238E27FC236}">
                <a16:creationId xmlns:a16="http://schemas.microsoft.com/office/drawing/2014/main" id="{3CF62545-93A0-4FD5-9B48-48DCA794C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CAB1E4-B109-C14F-B91A-F2C5B655A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Scaling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E1293A-507C-FE49-9327-072FFF0A4E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1CB03ED-37EE-C945-831F-1BEF789F0B37}" type="datetime3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27 September 2022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2E598-F058-E341-B88F-E398FF83A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D12B1-730E-B046-99F8-D1E4A030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75CE770-8977-F846-B03C-327CCC963E3F}"/>
                  </a:ext>
                </a:extLst>
              </p:cNvPr>
              <p:cNvSpPr txBox="1"/>
              <p:nvPr/>
            </p:nvSpPr>
            <p:spPr>
              <a:xfrm>
                <a:off x="2607551" y="2478896"/>
                <a:ext cx="1558760" cy="4115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75CE770-8977-F846-B03C-327CCC963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551" y="2478896"/>
                <a:ext cx="1558760" cy="411523"/>
              </a:xfrm>
              <a:prstGeom prst="rect">
                <a:avLst/>
              </a:prstGeom>
              <a:blipFill>
                <a:blip r:embed="rId4"/>
                <a:stretch>
                  <a:fillRect r="-1626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3AF9E9E-338F-4948-9762-8A96B638FDE1}"/>
                  </a:ext>
                </a:extLst>
              </p:cNvPr>
              <p:cNvSpPr txBox="1"/>
              <p:nvPr/>
            </p:nvSpPr>
            <p:spPr>
              <a:xfrm>
                <a:off x="6256338" y="2577769"/>
                <a:ext cx="5181675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3AF9E9E-338F-4948-9762-8A96B638F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6338" y="2577769"/>
                <a:ext cx="5181675" cy="312650"/>
              </a:xfrm>
              <a:prstGeom prst="rect">
                <a:avLst/>
              </a:prstGeom>
              <a:blipFill>
                <a:blip r:embed="rId5"/>
                <a:stretch>
                  <a:fillRect l="-1222" r="-1222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 descr="A picture containing text, device, meter, control panel&#10;&#10;Description automatically generated">
            <a:extLst>
              <a:ext uri="{FF2B5EF4-FFF2-40B4-BE49-F238E27FC236}">
                <a16:creationId xmlns:a16="http://schemas.microsoft.com/office/drawing/2014/main" id="{46D50685-A7DE-974C-A063-2A8A644CC7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1702358" y="3175523"/>
            <a:ext cx="3758083" cy="2062065"/>
          </a:xfrm>
        </p:spPr>
      </p:pic>
      <p:pic>
        <p:nvPicPr>
          <p:cNvPr id="13" name="Content Placeholder 12" descr="Text&#10;&#10;Description automatically generated">
            <a:extLst>
              <a:ext uri="{FF2B5EF4-FFF2-40B4-BE49-F238E27FC236}">
                <a16:creationId xmlns:a16="http://schemas.microsoft.com/office/drawing/2014/main" id="{5EEE379C-3042-B04B-B300-5867856D8A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172200" y="3175523"/>
            <a:ext cx="5181600" cy="2062065"/>
          </a:xfrm>
        </p:spPr>
      </p:pic>
    </p:spTree>
    <p:extLst>
      <p:ext uri="{BB962C8B-B14F-4D97-AF65-F5344CB8AC3E}">
        <p14:creationId xmlns:p14="http://schemas.microsoft.com/office/powerpoint/2010/main" val="1880561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C71F1-1F33-7E44-95B0-28170FC68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Inverse Trigonometric Functions</a:t>
            </a:r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69C43246-7315-8E40-A8AD-EE7B423B0F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351" y="566916"/>
            <a:ext cx="5366405" cy="572416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786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B572B-741A-5E48-B14A-6F0B0C4D2B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13142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1CB03ED-37EE-C945-831F-1BEF789F0B37}" type="datetime3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27 September 2022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9AE7F-3F58-E34A-8668-9E87F38AD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96046" y="6356350"/>
            <a:ext cx="395678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9B84A-929A-654F-9A27-EA48BF63B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264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Google Shape;66;p1"/>
          <p:cNvSpPr txBox="1"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3800"/>
            </a:pPr>
            <a:r>
              <a:rPr lang="en-US" dirty="0">
                <a:solidFill>
                  <a:schemeClr val="tx1"/>
                </a:solidFill>
              </a:rPr>
              <a:t>Floating-point Arithmetic</a:t>
            </a:r>
          </a:p>
        </p:txBody>
      </p:sp>
      <p:sp>
        <p:nvSpPr>
          <p:cNvPr id="68" name="Google Shape;68;p1"/>
          <p:cNvSpPr txBox="1"/>
          <p:nvPr/>
        </p:nvSpPr>
        <p:spPr>
          <a:xfrm>
            <a:off x="838200" y="2333297"/>
            <a:ext cx="4619621" cy="3843666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228600" marR="0" lvl="0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>
                <a:sym typeface="Cambria Math"/>
              </a:rPr>
              <a:t>Normal mathematics: </a:t>
            </a:r>
            <a:endParaRPr lang="en-US" sz="2000" dirty="0"/>
          </a:p>
          <a:p>
            <a:pPr marL="685800" marR="0" lvl="1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>
                <a:sym typeface="Cambria Math"/>
              </a:rPr>
              <a:t>Real numbers are exact.</a:t>
            </a:r>
            <a:endParaRPr lang="en-US" sz="2000" dirty="0"/>
          </a:p>
          <a:p>
            <a:pPr marL="228600" marR="0" lvl="0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>
                <a:sym typeface="Cambria Math"/>
              </a:rPr>
              <a:t>Computer arithmetic: </a:t>
            </a:r>
            <a:endParaRPr lang="en-US" sz="2000" dirty="0"/>
          </a:p>
          <a:p>
            <a:pPr marL="685800" marR="0" lvl="1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000" dirty="0">
                <a:sym typeface="Cambria Math"/>
              </a:rPr>
              <a:t>N</a:t>
            </a:r>
            <a:r>
              <a:rPr lang="en-US" sz="2000" b="0" i="0" u="none" strike="noStrike" cap="none" dirty="0">
                <a:sym typeface="Cambria Math"/>
              </a:rPr>
              <a:t>umbers are approximated.</a:t>
            </a:r>
          </a:p>
          <a:p>
            <a:pPr marL="228600" marR="0" lvl="0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>
                <a:sym typeface="Cambria Math"/>
              </a:rPr>
              <a:t>Floating-point arithmetic results in rounding errors.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000" dirty="0">
                <a:sym typeface="Cambria Math"/>
              </a:rPr>
              <a:t>Calculations can require rounding to fit into a finite representation.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000" dirty="0">
                <a:sym typeface="Cambria Math"/>
              </a:rPr>
              <a:t>Results of floating-point arithmetic are also approximations.</a:t>
            </a:r>
          </a:p>
        </p:txBody>
      </p:sp>
      <p:pic>
        <p:nvPicPr>
          <p:cNvPr id="65" name="Google Shape;65;p1" descr="4ancd7gdlwty.jpg"/>
          <p:cNvPicPr preferRelativeResize="0"/>
          <p:nvPr/>
        </p:nvPicPr>
        <p:blipFill rotWithShape="1">
          <a:blip r:embed="rId3"/>
          <a:srcRect t="3101" r="2" b="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</p:spPr>
      </p:pic>
      <p:sp>
        <p:nvSpPr>
          <p:cNvPr id="67" name="Google Shape;67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spcAft>
                <a:spcPts val="600"/>
              </a:spcAft>
              <a:buClrTx/>
              <a:buSzTx/>
              <a:defRPr/>
            </a:pPr>
            <a:fld id="{00000000-1234-1234-1234-123412341234}" type="slidenum">
              <a:rPr lang="en-US">
                <a:latin typeface="Calibri" panose="020F0502020204030204"/>
              </a:rPr>
              <a:pPr>
                <a:spcAft>
                  <a:spcPts val="600"/>
                </a:spcAft>
                <a:buClrTx/>
                <a:buSzTx/>
                <a:defRPr/>
              </a:pPr>
              <a:t>25</a:t>
            </a:fld>
            <a:endParaRPr lang="en-US">
              <a:latin typeface="Calibri" panose="020F0502020204030204"/>
            </a:endParaRPr>
          </a:p>
        </p:txBody>
      </p:sp>
      <p:cxnSp>
        <p:nvCxnSpPr>
          <p:cNvPr id="69" name="Google Shape;69;p1"/>
          <p:cNvCxnSpPr/>
          <p:nvPr/>
        </p:nvCxnSpPr>
        <p:spPr>
          <a:xfrm rot="10800000" flipH="1">
            <a:off x="463639" y="731539"/>
            <a:ext cx="1" cy="569039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689912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69E01-04D1-5E4D-902F-25FA53982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Round-Off Errors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73DE590-3B2C-3745-A951-33B75795CE4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/>
                <a:r>
                  <a:rPr lang="en-US" dirty="0"/>
                  <a:t>Errors occur when doing any calculation with floating-point.</a:t>
                </a:r>
              </a:p>
              <a:p>
                <a:pPr lvl="2"/>
                <a:r>
                  <a:rPr lang="en-US" dirty="0"/>
                  <a:t>Because rounding occurs to fit values into a finite representation.</a:t>
                </a:r>
              </a:p>
              <a:p>
                <a:pPr lvl="2"/>
                <a:r>
                  <a:rPr lang="en-US" dirty="0"/>
                  <a:t>Floating point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IEEE 754 defines 5 standard rounding modes:</a:t>
                </a:r>
              </a:p>
              <a:p>
                <a:pPr lvl="2"/>
                <a:r>
                  <a:rPr lang="en-US" dirty="0"/>
                  <a:t>Round to nearest, ties rounded to nearest value with even significant digit (most common).</a:t>
                </a:r>
              </a:p>
              <a:p>
                <a:pPr lvl="2"/>
                <a:r>
                  <a:rPr lang="en-US" dirty="0"/>
                  <a:t>Round to nearest, ties rounded to value furthest from zero.</a:t>
                </a:r>
              </a:p>
              <a:p>
                <a:pPr lvl="2"/>
                <a:r>
                  <a:rPr lang="en-US" dirty="0"/>
                  <a:t>Round up (ceiling)</a:t>
                </a:r>
              </a:p>
              <a:p>
                <a:pPr lvl="2"/>
                <a:r>
                  <a:rPr lang="en-US" dirty="0"/>
                  <a:t>Round down (floor)</a:t>
                </a:r>
              </a:p>
              <a:p>
                <a:pPr lvl="2"/>
                <a:r>
                  <a:rPr lang="en-US" dirty="0"/>
                  <a:t>Round to zero (truncation)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73DE590-3B2C-3745-A951-33B75795CE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AF9E0-D00C-8D42-BA17-E5D366FE74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>
              <a:solidFill>
                <a:srgbClr val="8888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833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8F487-7922-EC4F-8090-0E498A6E1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Dangers of Floating-point Arithmetic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2B44A-E44F-184D-8F82-5DBF4307C0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 and subtraction</a:t>
            </a:r>
          </a:p>
          <a:p>
            <a:pPr lvl="1"/>
            <a:r>
              <a:rPr lang="en-US" dirty="0"/>
              <a:t>Adding numbers of very different magnitudes can result in the digits of the number of smaller magnitude rounded away.</a:t>
            </a:r>
          </a:p>
          <a:p>
            <a:pPr lvl="1"/>
            <a:r>
              <a:rPr lang="en-US" dirty="0"/>
              <a:t>Subtracting numbers of very different magnitudes can also result in precision error.</a:t>
            </a:r>
          </a:p>
          <a:p>
            <a:pPr lvl="2"/>
            <a:r>
              <a:rPr lang="en-US" dirty="0"/>
              <a:t>Truncation errors can occur when shifting the mantissa.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C80F1-1120-8543-9A2E-4E86544705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>
              <a:solidFill>
                <a:srgbClr val="8888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402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69E01-04D1-5E4D-902F-25FA53982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Floating-point Numbers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73DE590-3B2C-3745-A951-33B75795CE4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lvl="1"/>
                <a:r>
                  <a:rPr lang="en-US" dirty="0"/>
                  <a:t>Direct comparison of floating-point numbers should be avoided.</a:t>
                </a:r>
              </a:p>
              <a:p>
                <a:pPr lvl="2"/>
                <a:r>
                  <a:rPr lang="en-US" dirty="0"/>
                  <a:t>Comparisons that you expect to be true may not be due to round-off errors.</a:t>
                </a:r>
              </a:p>
              <a:p>
                <a:pPr lvl="1"/>
                <a:r>
                  <a:rPr lang="en-US" dirty="0"/>
                  <a:t>Can check if the </a:t>
                </a:r>
                <a:r>
                  <a:rPr lang="en-US" i="1" dirty="0"/>
                  <a:t>absolute error </a:t>
                </a:r>
                <a:r>
                  <a:rPr lang="en-US" dirty="0"/>
                  <a:t>is a small value.</a:t>
                </a: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Here,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an approximation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2"/>
                <a:r>
                  <a:rPr lang="en-US" dirty="0"/>
                  <a:t>The small value difference is called </a:t>
                </a:r>
                <a:r>
                  <a:rPr lang="en-US" i="1" dirty="0"/>
                  <a:t>epsilon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i="1" dirty="0"/>
                  <a:t>).</a:t>
                </a:r>
                <a:endParaRPr lang="en-US" dirty="0"/>
              </a:p>
              <a:p>
                <a:pPr lvl="1"/>
                <a:r>
                  <a:rPr lang="en-US" i="1" dirty="0"/>
                  <a:t>Relative error</a:t>
                </a:r>
                <a:r>
                  <a:rPr lang="en-US" dirty="0"/>
                  <a:t>, unlike absolute error, is calculated considering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itself</a:t>
                </a:r>
                <a:r>
                  <a:rPr lang="en-US" i="1" dirty="0"/>
                  <a:t>.</a:t>
                </a:r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It is the ratio of the absolute error of the approximated value with the exact value.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73DE590-3B2C-3745-A951-33B75795CE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AF9E0-D00C-8D42-BA17-E5D366FE74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>
              <a:solidFill>
                <a:srgbClr val="8888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651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469E01-04D1-5E4D-902F-25FA53982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Why Relative Error is Meaningful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73DE590-3B2C-3745-A951-33B75795CE4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358384" y="640081"/>
                <a:ext cx="6024654" cy="5257800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lvl="1" indent="-228600"/>
                <a:r>
                  <a:rPr lang="en-US" sz="2000">
                    <a:solidFill>
                      <a:schemeClr val="tx1"/>
                    </a:solidFill>
                  </a:rPr>
                  <a:t>(1) Consider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=29.9</m:t>
                    </m:r>
                  </m:oMath>
                </a14:m>
                <a:r>
                  <a:rPr lang="en-US" sz="200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=30.0</m:t>
                    </m:r>
                  </m:oMath>
                </a14:m>
                <a:r>
                  <a:rPr lang="en-US" sz="2000">
                    <a:solidFill>
                      <a:schemeClr val="tx1"/>
                    </a:solidFill>
                  </a:rPr>
                  <a:t>:</a:t>
                </a:r>
              </a:p>
              <a:p>
                <a:pPr lvl="2" indent="-228600"/>
                <a:r>
                  <a:rPr lang="en-US">
                    <a:solidFill>
                      <a:schemeClr val="tx1"/>
                    </a:solidFill>
                  </a:rPr>
                  <a:t>Absolute error: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>
                  <a:solidFill>
                    <a:schemeClr val="tx1"/>
                  </a:solidFill>
                </a:endParaRPr>
              </a:p>
              <a:p>
                <a:pPr lvl="2" indent="-228600"/>
                <a:r>
                  <a:rPr lang="en-US">
                    <a:solidFill>
                      <a:schemeClr val="tx1"/>
                    </a:solidFill>
                  </a:rPr>
                  <a:t>Relative error: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=0.003333…</m:t>
                    </m:r>
                  </m:oMath>
                </a14:m>
                <a:endParaRPr lang="en-US">
                  <a:solidFill>
                    <a:schemeClr val="tx1"/>
                  </a:solidFill>
                </a:endParaRPr>
              </a:p>
              <a:p>
                <a:pPr lvl="1" indent="-228600"/>
                <a:r>
                  <a:rPr lang="en-US" sz="2000">
                    <a:solidFill>
                      <a:schemeClr val="tx1"/>
                    </a:solidFill>
                  </a:rPr>
                  <a:t>(2) Consider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0.000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29</m:t>
                    </m:r>
                  </m:oMath>
                </a14:m>
                <a:r>
                  <a:rPr lang="en-US" sz="200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=0.0003</m:t>
                    </m:r>
                  </m:oMath>
                </a14:m>
                <a:r>
                  <a:rPr lang="en-US" sz="2000">
                    <a:solidFill>
                      <a:schemeClr val="tx1"/>
                    </a:solidFill>
                  </a:rPr>
                  <a:t>:</a:t>
                </a:r>
              </a:p>
              <a:p>
                <a:pPr lvl="2" indent="-228600"/>
                <a:r>
                  <a:rPr lang="en-US">
                    <a:solidFill>
                      <a:schemeClr val="tx1"/>
                    </a:solidFill>
                  </a:rPr>
                  <a:t>Absolute error: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00001</m:t>
                    </m:r>
                  </m:oMath>
                </a14:m>
                <a:endParaRPr lang="en-US">
                  <a:solidFill>
                    <a:schemeClr val="tx1"/>
                  </a:solidFill>
                </a:endParaRPr>
              </a:p>
              <a:p>
                <a:pPr lvl="2" indent="-228600"/>
                <a:r>
                  <a:rPr lang="en-US">
                    <a:solidFill>
                      <a:schemeClr val="tx1"/>
                    </a:solidFill>
                  </a:rPr>
                  <a:t>Relative error: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=0.3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333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>
                  <a:solidFill>
                    <a:schemeClr val="tx1"/>
                  </a:solidFill>
                </a:endParaRPr>
              </a:p>
              <a:p>
                <a:pPr lvl="1" indent="-228600"/>
                <a:r>
                  <a:rPr lang="en-US" sz="2000">
                    <a:solidFill>
                      <a:schemeClr val="tx1"/>
                    </a:solidFill>
                  </a:rPr>
                  <a:t>Relative error is more meaningful because it expresses the relative size of the error.</a:t>
                </a:r>
              </a:p>
              <a:p>
                <a:pPr lvl="2" indent="-228600"/>
                <a:r>
                  <a:rPr lang="en-US">
                    <a:solidFill>
                      <a:schemeClr val="tx1"/>
                    </a:solidFill>
                  </a:rPr>
                  <a:t>The approximated and exact values may be small, which yield small absolute errors, but can result in large relative error.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73DE590-3B2C-3745-A951-33B75795CE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58384" y="640081"/>
                <a:ext cx="6024654" cy="5257800"/>
              </a:xfrm>
              <a:blipFill>
                <a:blip r:embed="rId3"/>
                <a:stretch>
                  <a:fillRect r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AF9E0-D00C-8D42-BA17-E5D366FE74A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buClrTx/>
              <a:buSzTx/>
              <a:defRPr/>
            </a:pPr>
            <a:fld id="{00000000-1234-1234-1234-123412341234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  <a:buClrTx/>
                <a:buSzTx/>
                <a:defRPr/>
              </a:pPr>
              <a:t>29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467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F67E56-9199-7845-B21A-37222E09E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Absolute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99862-61A8-F240-A3B4-705763446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That’s an easy one: abs(</a:t>
            </a:r>
            <a:r>
              <a:rPr lang="en-US" sz="1600" i="1" dirty="0">
                <a:solidFill>
                  <a:schemeClr val="bg1"/>
                </a:solidFill>
              </a:rPr>
              <a:t>x</a:t>
            </a:r>
            <a:r>
              <a:rPr lang="en-US" sz="1600" dirty="0">
                <a:solidFill>
                  <a:schemeClr val="bg1"/>
                </a:solidFill>
              </a:rPr>
              <a:t>) = if </a:t>
            </a:r>
            <a:r>
              <a:rPr lang="en-US" sz="1600" i="1" dirty="0">
                <a:solidFill>
                  <a:schemeClr val="bg1"/>
                </a:solidFill>
              </a:rPr>
              <a:t>x</a:t>
            </a:r>
            <a:r>
              <a:rPr lang="en-US" sz="1600" dirty="0">
                <a:solidFill>
                  <a:schemeClr val="bg1"/>
                </a:solidFill>
              </a:rPr>
              <a:t> &lt; 0 then –</a:t>
            </a:r>
            <a:r>
              <a:rPr lang="en-US" sz="1600" i="1" dirty="0">
                <a:solidFill>
                  <a:schemeClr val="bg1"/>
                </a:solidFill>
              </a:rPr>
              <a:t>x</a:t>
            </a:r>
            <a:r>
              <a:rPr lang="en-US" sz="1600" dirty="0">
                <a:solidFill>
                  <a:schemeClr val="bg1"/>
                </a:solidFill>
              </a:rPr>
              <a:t> else </a:t>
            </a:r>
            <a:r>
              <a:rPr lang="en-US" sz="1600" i="1" dirty="0">
                <a:solidFill>
                  <a:schemeClr val="bg1"/>
                </a:solidFill>
              </a:rPr>
              <a:t>x</a:t>
            </a:r>
          </a:p>
          <a:p>
            <a:r>
              <a:rPr lang="en-US" sz="1600" dirty="0">
                <a:solidFill>
                  <a:schemeClr val="bg1"/>
                </a:solidFill>
              </a:rPr>
              <a:t>Should I just write the code?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It depends… Most mathematical libraries have families of absolute value functions that depend on the data type.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It may be faster to let the compiler or the mathematics library do it, since as in the case of floating point it may be just clearing a bit.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86CEC6-BB39-6548-8B81-0798A73C2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3" y="1262372"/>
            <a:ext cx="6250769" cy="41723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A085F4-AA88-F544-81C6-992DF3337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3194" y="6491260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24355-4F66-3742-AD7D-1BDE670C3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3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614A61-F511-BD46-B1D0-BE9B5D1F3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0F83-78FC-7146-BDAE-AB7086570707}" type="datetime3">
              <a:rPr lang="en-US" smtClean="0"/>
              <a:t>27 September 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69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358DC0-D4D3-9A4D-8B18-581F21155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/>
              <a:t>What do we know?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5ECA1-C5D8-EE46-A501-3548E8708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1600" dirty="0"/>
              <a:t>Floating point numbers are </a:t>
            </a:r>
            <a:r>
              <a:rPr lang="en-US" sz="1600" i="1" dirty="0"/>
              <a:t>not</a:t>
            </a:r>
            <a:r>
              <a:rPr lang="en-US" sz="1600" dirty="0"/>
              <a:t> real numbers.</a:t>
            </a:r>
          </a:p>
          <a:p>
            <a:r>
              <a:rPr lang="en-US" sz="1600" dirty="0"/>
              <a:t>We need to take care when working with floating point numbers due to limited precision.</a:t>
            </a:r>
          </a:p>
          <a:p>
            <a:pPr lvl="1"/>
            <a:r>
              <a:rPr lang="en-US" sz="1600" dirty="0"/>
              <a:t>For example, subtracting two numbers of very different magnitudes can lose precision.</a:t>
            </a:r>
          </a:p>
          <a:p>
            <a:pPr lvl="1"/>
            <a:endParaRPr lang="en-US" sz="1600" dirty="0"/>
          </a:p>
          <a:p>
            <a:r>
              <a:rPr lang="en-US" sz="1600" dirty="0"/>
              <a:t>A Taylor series can approximate an infinitely differentiable function to arbitrary precision, but:</a:t>
            </a:r>
          </a:p>
          <a:p>
            <a:pPr lvl="1"/>
            <a:r>
              <a:rPr lang="en-US" sz="1600" dirty="0"/>
              <a:t>Often the series converges too slowly to be useful.</a:t>
            </a:r>
          </a:p>
          <a:p>
            <a:pPr lvl="1"/>
            <a:endParaRPr lang="en-US" sz="1600" dirty="0"/>
          </a:p>
          <a:p>
            <a:r>
              <a:rPr lang="en-US" sz="1600" dirty="0"/>
              <a:t>Think about what you’re doing and find the best algorithm.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445A8-D78A-4645-977B-D897C207D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590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BB615DA-B96A-8544-B17A-EF64CC321DAE}" type="datetime3">
              <a:rPr lang="en-US" smtClean="0"/>
              <a:pPr>
                <a:spcAft>
                  <a:spcPts val="600"/>
                </a:spcAft>
              </a:pPr>
              <a:t>27 September 2022</a:t>
            </a:fld>
            <a:endParaRPr lang="en-US"/>
          </a:p>
        </p:txBody>
      </p:sp>
      <p:pic>
        <p:nvPicPr>
          <p:cNvPr id="11" name="Picture 10" descr="A picture containing person, outdoor, holding&#10;&#10;Description automatically generated">
            <a:extLst>
              <a:ext uri="{FF2B5EF4-FFF2-40B4-BE49-F238E27FC236}">
                <a16:creationId xmlns:a16="http://schemas.microsoft.com/office/drawing/2014/main" id="{EA013B90-5160-344F-B64C-5F78A2B746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7" r="2149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3B5192-1ED8-7644-86B0-E6C4E6376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05200" y="6356350"/>
            <a:ext cx="34290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04F98-9232-5041-B4D8-D3DB17642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007D034-B69E-A742-8D96-D676D6BE536A}" type="slidenum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30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465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8F4D17-1BEA-3E44-808C-B8D9C78DF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/>
              <a:t>What should we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701CC-17F8-D240-98F6-C1DED4E06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1900" dirty="0"/>
              <a:t>Use a good library when you can.</a:t>
            </a:r>
          </a:p>
          <a:p>
            <a:r>
              <a:rPr lang="en-US" sz="1900"/>
              <a:t>Understand the </a:t>
            </a:r>
            <a:r>
              <a:rPr lang="en-US" sz="1900" dirty="0"/>
              <a:t>difference between floating point and real numbers.</a:t>
            </a:r>
          </a:p>
          <a:p>
            <a:pPr lvl="1"/>
            <a:r>
              <a:rPr lang="en-US" sz="1900" i="1" dirty="0"/>
              <a:t>Real</a:t>
            </a:r>
            <a:r>
              <a:rPr lang="en-US" sz="1900" dirty="0"/>
              <a:t> numbers are </a:t>
            </a:r>
            <a:r>
              <a:rPr lang="en-US" sz="1900" i="1" dirty="0"/>
              <a:t>all</a:t>
            </a:r>
            <a:r>
              <a:rPr lang="en-US" sz="1900" dirty="0"/>
              <a:t> of the numbers, </a:t>
            </a:r>
            <a:r>
              <a:rPr lang="en-US" sz="1900" i="1" dirty="0"/>
              <a:t>rational</a:t>
            </a:r>
            <a:r>
              <a:rPr lang="en-US" sz="1900" dirty="0"/>
              <a:t> numbers are a subset of the reals, and </a:t>
            </a:r>
            <a:r>
              <a:rPr lang="en-US" sz="1900" i="1" dirty="0"/>
              <a:t>floating point </a:t>
            </a:r>
            <a:r>
              <a:rPr lang="en-US" sz="1900" dirty="0"/>
              <a:t>numbers are a subset of the rational numbers.</a:t>
            </a:r>
          </a:p>
          <a:p>
            <a:r>
              <a:rPr lang="en-US" sz="1900" dirty="0"/>
              <a:t>If you forget that they are different, you </a:t>
            </a:r>
            <a:r>
              <a:rPr lang="en-US" sz="1900" i="1" dirty="0"/>
              <a:t>will</a:t>
            </a:r>
            <a:r>
              <a:rPr lang="en-US" sz="1900" dirty="0"/>
              <a:t> get incorrect answers.</a:t>
            </a:r>
          </a:p>
          <a:p>
            <a:r>
              <a:rPr lang="en-US" sz="1900" dirty="0"/>
              <a:t>Understand that all of the special functions we have discussed are </a:t>
            </a:r>
            <a:r>
              <a:rPr lang="en-US" sz="1900" i="1" dirty="0"/>
              <a:t>approximations</a:t>
            </a:r>
            <a:r>
              <a:rPr lang="en-US" sz="1900" dirty="0"/>
              <a:t>.</a:t>
            </a:r>
          </a:p>
          <a:p>
            <a:pPr marL="0" indent="0">
              <a:buNone/>
            </a:pPr>
            <a:endParaRPr lang="en-US" sz="19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1F2168-73F4-FA41-899D-D8446A8275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590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C60A4E1-F6E5-AF45-9C94-AAB6FB3364C1}" type="datetime3">
              <a:rPr lang="en-US" smtClean="0"/>
              <a:pPr>
                <a:spcAft>
                  <a:spcPts val="600"/>
                </a:spcAft>
              </a:pPr>
              <a:t>27 September 2022</a:t>
            </a:fld>
            <a:endParaRPr lang="en-US"/>
          </a:p>
        </p:txBody>
      </p:sp>
      <p:pic>
        <p:nvPicPr>
          <p:cNvPr id="11" name="Picture 10" descr="A group of people in clothing&#10;&#10;Description automatically generated with medium confidence">
            <a:extLst>
              <a:ext uri="{FF2B5EF4-FFF2-40B4-BE49-F238E27FC236}">
                <a16:creationId xmlns:a16="http://schemas.microsoft.com/office/drawing/2014/main" id="{E2F5A25F-BDF3-E44C-B3EB-64E787C996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7096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6C352D-0F4E-1F41-8070-BD1B348D0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05200" y="6356350"/>
            <a:ext cx="34290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A41CE-5483-A84A-8BED-6A5DA1319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936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737B05-EDAD-A34B-8B39-BA9858ED5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Check the man page!</a:t>
            </a: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A7AF47-AE90-374C-82CD-C30F4B79A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4968" y="1016805"/>
            <a:ext cx="8108218" cy="482438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A2D4F2-4914-BB42-B2EA-323CA352D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4EBF1-2D3E-3841-A567-144EAA15C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42EA6-9A26-5A40-9C43-75F71EAAB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40A3F-B9B4-6D41-878A-2AE99056B49D}" type="datetime3">
              <a:rPr lang="en-US" smtClean="0"/>
              <a:t>27 September 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000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24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A80B56-65ED-9443-A2F6-F556F8055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Can I just use the library?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D8D34A-74B1-FC4C-AA1D-6834D71796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8360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446D3-88F0-3A49-A6B7-1DEC14CDF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1900" dirty="0">
                <a:solidFill>
                  <a:srgbClr val="FFFFFF"/>
                </a:solidFill>
              </a:rPr>
              <a:t>In general, yes, it is best to use the library.</a:t>
            </a:r>
          </a:p>
          <a:p>
            <a:r>
              <a:rPr lang="en-US" sz="1900" dirty="0">
                <a:solidFill>
                  <a:srgbClr val="FFFFFF"/>
                </a:solidFill>
              </a:rPr>
              <a:t>The library should be designed to be: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Careful with numerical precision,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Fast, and portable.</a:t>
            </a:r>
          </a:p>
          <a:p>
            <a:pPr lvl="1"/>
            <a:endParaRPr lang="en-US" sz="1900" dirty="0">
              <a:solidFill>
                <a:srgbClr val="FFFFFF"/>
              </a:solidFill>
            </a:endParaRPr>
          </a:p>
          <a:p>
            <a:r>
              <a:rPr lang="en-US" sz="1900" dirty="0">
                <a:solidFill>
                  <a:srgbClr val="FFFFFF"/>
                </a:solidFill>
              </a:rPr>
              <a:t>That being said, it is important for you to have some understanding of what goes into implementing mathematical functions.</a:t>
            </a:r>
          </a:p>
          <a:p>
            <a:endParaRPr lang="en-US" sz="1900" dirty="0">
              <a:solidFill>
                <a:srgbClr val="FFFFFF"/>
              </a:solidFill>
            </a:endParaRPr>
          </a:p>
          <a:p>
            <a:r>
              <a:rPr lang="en-US" sz="1900" dirty="0">
                <a:solidFill>
                  <a:srgbClr val="FFFFFF"/>
                </a:solidFill>
              </a:rPr>
              <a:t>Remember: </a:t>
            </a:r>
            <a:r>
              <a:rPr lang="en-US" sz="1900" i="1" dirty="0">
                <a:solidFill>
                  <a:srgbClr val="FFFFFF"/>
                </a:solidFill>
              </a:rPr>
              <a:t>There is no magic</a:t>
            </a:r>
            <a:r>
              <a:rPr lang="en-US" sz="1900" dirty="0">
                <a:solidFill>
                  <a:srgbClr val="FFFFFF"/>
                </a:solidFill>
              </a:rPr>
              <a:t>!</a:t>
            </a:r>
          </a:p>
          <a:p>
            <a:endParaRPr lang="en-US" sz="1900"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CC4E53-E91F-374C-9B51-0FD11984E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334D54-4320-5A45-80AF-32907B415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D034-B69E-A742-8D96-D676D6BE536A}" type="slidenum">
              <a:rPr lang="en-US" smtClean="0"/>
              <a:t>5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42AEA7-16CB-284C-A266-B0FDE2C5E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0599F-6DF8-AB43-B56F-FB3F83967685}" type="datetime3">
              <a:rPr lang="en-US" smtClean="0"/>
              <a:t>27 September 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503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B7AF89-D901-6A43-AEE1-C57EF283B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Trigonometric Functions</a:t>
            </a:r>
          </a:p>
        </p:txBody>
      </p:sp>
      <p:pic>
        <p:nvPicPr>
          <p:cNvPr id="21" name="Content Placeholder 20" descr="A screen shot of a computer&#10;&#10;Description automatically generated">
            <a:extLst>
              <a:ext uri="{FF2B5EF4-FFF2-40B4-BE49-F238E27FC236}">
                <a16:creationId xmlns:a16="http://schemas.microsoft.com/office/drawing/2014/main" id="{C9129BB9-034F-124C-84B4-16D78A340B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20040" y="1021946"/>
            <a:ext cx="3425609" cy="2569206"/>
          </a:xfrm>
          <a:prstGeom prst="rect">
            <a:avLst/>
          </a:prstGeom>
        </p:spPr>
      </p:pic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FD04401B-4756-7641-B9BE-7E8D2DF82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729" y="1619885"/>
            <a:ext cx="3433324" cy="1373329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Content Placeholder 19" descr="A picture containing outdoor object, dark, black&#10;&#10;Description automatically generated">
            <a:extLst>
              <a:ext uri="{FF2B5EF4-FFF2-40B4-BE49-F238E27FC236}">
                <a16:creationId xmlns:a16="http://schemas.microsoft.com/office/drawing/2014/main" id="{FD7265DF-90BE-0241-B5FC-B78C502A888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449725" y="616905"/>
            <a:ext cx="3423916" cy="3423916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D3627D-3993-FC45-B5FB-02C69097B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2430"/>
            <a:ext cx="41148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D35D91-61BA-C048-A13B-2FF7CE451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4EC291-B37E-174E-9111-FC2347021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2BDAD-77F2-D943-B8B1-C63CDB9A15DC}" type="datetime3">
              <a:rPr lang="en-US" smtClean="0"/>
              <a:t>27 September 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773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788CD-2793-9A40-BD77-9B18B68B4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Taylor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1C7D47BC-9B2A-445B-9682-5A31DCCFA7C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762000" y="2279018"/>
                <a:ext cx="5314543" cy="3375920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 sz="1800"/>
                  <a:t>If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/>
                  <a:t> is a real or complex valued function, and it is infinitely differentiable then: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b="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sz="1800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800" b="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sup>
                            </m:sSup>
                            <m:d>
                              <m:dPr>
                                <m:ctrlPr>
                                  <a:rPr lang="en-US" sz="18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num>
                          <m:den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18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endParaRPr lang="en-US" sz="1800"/>
              </a:p>
              <a:p>
                <a:pPr lvl="1"/>
                <a:endParaRPr lang="en-US" sz="1800"/>
              </a:p>
              <a:p>
                <a:r>
                  <a:rPr lang="en-US" sz="1800"/>
                  <a:t>For example, consider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1800"/>
                  <a:t> centered at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>
                        <a:latin typeface="Cambria Math" panose="02040503050406030204" pitchFamily="18" charset="0"/>
                      </a:rPr>
                      <m:t>=0:</m:t>
                    </m:r>
                  </m:oMath>
                </a14:m>
                <a:endParaRPr lang="en-US" sz="180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=1+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1!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2!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3!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+…,  −∞&lt;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endParaRPr lang="en-US" sz="180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1C7D47BC-9B2A-445B-9682-5A31DCCFA7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762000" y="2279018"/>
                <a:ext cx="5314543" cy="3375920"/>
              </a:xfrm>
              <a:blipFill>
                <a:blip r:embed="rId2"/>
                <a:stretch>
                  <a:fillRect l="-718" t="-1124" r="-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n old photo of a person&#10;&#10;Description automatically generated">
            <a:extLst>
              <a:ext uri="{FF2B5EF4-FFF2-40B4-BE49-F238E27FC236}">
                <a16:creationId xmlns:a16="http://schemas.microsoft.com/office/drawing/2014/main" id="{2B7DD195-501F-174A-AC34-FA6DD88A10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-1" b="7514"/>
          <a:stretch/>
        </p:blipFill>
        <p:spPr>
          <a:xfrm>
            <a:off x="6750141" y="5736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9E9872-F11C-0F43-A2DE-CA126B1DE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3666" y="6465852"/>
            <a:ext cx="4802755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sz="1100" kern="120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© 2021 Darrell Long</a:t>
            </a:r>
            <a:endParaRPr lang="en-US" sz="1100" kern="1200" dirty="0">
              <a:solidFill>
                <a:schemeClr val="tx1">
                  <a:alpha val="80000"/>
                </a:scheme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E3665-959F-0648-85F0-022E3F307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A007D034-B69E-A742-8D96-D676D6BE536A}" type="slidenum">
              <a:rPr lang="en-US" sz="15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7</a:t>
            </a:fld>
            <a:endParaRPr lang="en-US" sz="15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4B8691-FA78-DF4C-B8A8-2B97669AA249}"/>
              </a:ext>
            </a:extLst>
          </p:cNvPr>
          <p:cNvSpPr txBox="1"/>
          <p:nvPr/>
        </p:nvSpPr>
        <p:spPr>
          <a:xfrm>
            <a:off x="6340839" y="765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7EDB5C-F306-1A44-9E7F-DA99571AF740}"/>
              </a:ext>
            </a:extLst>
          </p:cNvPr>
          <p:cNvSpPr txBox="1"/>
          <p:nvPr/>
        </p:nvSpPr>
        <p:spPr>
          <a:xfrm>
            <a:off x="7018643" y="5420567"/>
            <a:ext cx="1346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Brook Taylor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A17B5F7-3888-0049-AD9E-F9F4EE672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389A5-A3F3-EB4E-B8AF-EFF0D8C62F1E}" type="datetime3">
              <a:rPr lang="en-US" smtClean="0"/>
              <a:t>27 September 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71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E3FA9B-DF51-C045-9400-24021F2F7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Increasingly Better Approximations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3DD38-0B82-7A48-8E8C-51BB424A3D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Each derivative adds a term to the approximating polynomial.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325660AD-3ABE-F543-AC39-7E37D6EBF0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90196" y="492573"/>
            <a:ext cx="5880796" cy="588079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FE67A-75FB-E442-B1BD-4EBF99931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3822" y="6483674"/>
            <a:ext cx="46158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C5BBA-11F1-A146-AD63-ADD8FE3E0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02597" y="6495246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595959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9F2CC-98EE-C543-9591-844F1255C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614CB-FE83-9645-8337-312FFC1E0203}" type="datetime3">
              <a:rPr lang="en-US" smtClean="0"/>
              <a:t>27 September 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852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38C0839-7F61-3F4A-8C53-BECB044916B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04672" y="1122363"/>
                <a:ext cx="3308130" cy="2387600"/>
              </a:xfrm>
            </p:spPr>
            <p:txBody>
              <a:bodyPr vert="horz" lIns="91440" tIns="45720" rIns="91440" bIns="45720" rtlCol="0" anchor="b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400" b="0" i="1" kern="120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pPr>
                        <m:e>
                          <m:r>
                            <a:rPr lang="en-US" sz="5400" b="0" i="1" kern="120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𝑒</m:t>
                          </m:r>
                        </m:e>
                        <m:sup>
                          <m:r>
                            <a:rPr lang="en-US" sz="5400" b="0" i="1" kern="120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br>
                  <a:rPr lang="en-US" sz="5400" b="0" kern="1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</a:br>
                <a:endParaRPr lang="en-US" sz="5400" kern="120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38C0839-7F61-3F4A-8C53-BECB044916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04672" y="1122363"/>
                <a:ext cx="3308130" cy="23876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4A58392-3374-4B8C-9847-A3A8AB2F58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672" y="3602038"/>
            <a:ext cx="3308131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Has the simplest Taylor series.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91A09EF-D6D0-9E4C-B178-2DF95D264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996" y="1751524"/>
            <a:ext cx="6274296" cy="3354952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7E49CE-A3B7-F645-ADC4-5A654B32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356350"/>
            <a:ext cx="336861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34C2DC-3AC2-F245-AFB5-CE536091DF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20996" y="6356350"/>
            <a:ext cx="20846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D934565-D68C-ED4B-90FD-D2A50565AE5E}" type="datetime3">
              <a:rPr lang="en-US">
                <a:solidFill>
                  <a:srgbClr val="404040"/>
                </a:solidFill>
              </a:rPr>
              <a:pPr>
                <a:spcAft>
                  <a:spcPts val="600"/>
                </a:spcAft>
              </a:pPr>
              <a:t>27 September 2022</a:t>
            </a:fld>
            <a:endParaRPr lang="en-US">
              <a:solidFill>
                <a:srgbClr val="40404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E731C4-7532-124E-BF61-FEDD2E614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8662" y="6356350"/>
            <a:ext cx="77513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007D034-B69E-A742-8D96-D676D6BE536A}" type="slidenum">
              <a:rPr lang="en-US">
                <a:solidFill>
                  <a:srgbClr val="404040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00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1646</TotalTime>
  <Words>1713</Words>
  <Application>Microsoft Macintosh PowerPoint</Application>
  <PresentationFormat>Widescreen</PresentationFormat>
  <Paragraphs>269</Paragraphs>
  <Slides>31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Tw Cen MT</vt:lpstr>
      <vt:lpstr>Office Theme</vt:lpstr>
      <vt:lpstr>Numerical Computation</vt:lpstr>
      <vt:lpstr>Basic Arithmetic Operations</vt:lpstr>
      <vt:lpstr>Absolute Value</vt:lpstr>
      <vt:lpstr>Check the man page!</vt:lpstr>
      <vt:lpstr>Can I just use the library?</vt:lpstr>
      <vt:lpstr>Trigonometric Functions</vt:lpstr>
      <vt:lpstr>Taylor Series</vt:lpstr>
      <vt:lpstr>Increasingly Better Approximations</vt:lpstr>
      <vt:lpstr>e^x </vt:lpstr>
      <vt:lpstr>Computing e^x</vt:lpstr>
      <vt:lpstr>sin⁡(x) and cos⁡(x)</vt:lpstr>
      <vt:lpstr>Computing sin⁡(x)</vt:lpstr>
      <vt:lpstr>Computing the Terms </vt:lpstr>
      <vt:lpstr>sin⁡(x) and cos⁡(x)</vt:lpstr>
      <vt:lpstr>Padé Approximants</vt:lpstr>
      <vt:lpstr>What happens if the series converges too slowly?</vt:lpstr>
      <vt:lpstr>√x</vt:lpstr>
      <vt:lpstr>Binary Search</vt:lpstr>
      <vt:lpstr>√x</vt:lpstr>
      <vt:lpstr>Inverting a Function</vt:lpstr>
      <vt:lpstr>√n using a Newton Iterate</vt:lpstr>
      <vt:lpstr>log⁡(x) using Newton’s Method</vt:lpstr>
      <vt:lpstr>Scaling</vt:lpstr>
      <vt:lpstr>Inverse Trigonometric Functions</vt:lpstr>
      <vt:lpstr>Floating-point Arithmetic</vt:lpstr>
      <vt:lpstr>Round-Off Errors</vt:lpstr>
      <vt:lpstr>Some Dangers of Floating-point Arithmetic</vt:lpstr>
      <vt:lpstr>Comparing Floating-point Numbers</vt:lpstr>
      <vt:lpstr>Why Relative Error is Meaningful</vt:lpstr>
      <vt:lpstr>What do we know?</vt:lpstr>
      <vt:lpstr>What should we do?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Numerical Computation</dc:title>
  <dc:creator>Darrell Long</dc:creator>
  <cp:lastModifiedBy>Darrell Long</cp:lastModifiedBy>
  <cp:revision>31</cp:revision>
  <dcterms:created xsi:type="dcterms:W3CDTF">2021-01-13T19:57:49Z</dcterms:created>
  <dcterms:modified xsi:type="dcterms:W3CDTF">2022-09-28T02:14:40Z</dcterms:modified>
</cp:coreProperties>
</file>